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 id="2147483744" r:id="rId2"/>
  </p:sldMasterIdLst>
  <p:sldIdLst>
    <p:sldId id="256" r:id="rId3"/>
    <p:sldId id="257" r:id="rId4"/>
    <p:sldId id="358" r:id="rId5"/>
    <p:sldId id="258" r:id="rId6"/>
    <p:sldId id="359" r:id="rId7"/>
    <p:sldId id="259" r:id="rId8"/>
    <p:sldId id="360" r:id="rId9"/>
    <p:sldId id="260" r:id="rId10"/>
    <p:sldId id="361" r:id="rId11"/>
    <p:sldId id="261" r:id="rId12"/>
    <p:sldId id="362" r:id="rId13"/>
    <p:sldId id="262" r:id="rId14"/>
    <p:sldId id="363" r:id="rId15"/>
    <p:sldId id="263" r:id="rId16"/>
    <p:sldId id="364" r:id="rId17"/>
    <p:sldId id="264" r:id="rId18"/>
    <p:sldId id="365" r:id="rId19"/>
    <p:sldId id="265" r:id="rId20"/>
    <p:sldId id="366" r:id="rId21"/>
    <p:sldId id="266" r:id="rId22"/>
    <p:sldId id="367" r:id="rId23"/>
    <p:sldId id="267" r:id="rId24"/>
    <p:sldId id="368" r:id="rId25"/>
    <p:sldId id="268" r:id="rId26"/>
    <p:sldId id="369" r:id="rId27"/>
    <p:sldId id="269" r:id="rId28"/>
    <p:sldId id="370" r:id="rId29"/>
    <p:sldId id="270" r:id="rId30"/>
    <p:sldId id="371" r:id="rId31"/>
    <p:sldId id="271" r:id="rId32"/>
    <p:sldId id="372" r:id="rId33"/>
    <p:sldId id="272" r:id="rId34"/>
    <p:sldId id="373" r:id="rId35"/>
    <p:sldId id="273" r:id="rId36"/>
    <p:sldId id="374" r:id="rId37"/>
    <p:sldId id="274" r:id="rId38"/>
    <p:sldId id="375" r:id="rId39"/>
    <p:sldId id="275" r:id="rId40"/>
    <p:sldId id="376" r:id="rId41"/>
    <p:sldId id="276" r:id="rId42"/>
    <p:sldId id="377" r:id="rId43"/>
    <p:sldId id="277" r:id="rId44"/>
    <p:sldId id="378" r:id="rId45"/>
    <p:sldId id="278" r:id="rId46"/>
    <p:sldId id="379" r:id="rId47"/>
    <p:sldId id="279" r:id="rId48"/>
    <p:sldId id="380" r:id="rId49"/>
    <p:sldId id="280" r:id="rId50"/>
    <p:sldId id="381" r:id="rId51"/>
    <p:sldId id="281" r:id="rId52"/>
    <p:sldId id="382" r:id="rId53"/>
    <p:sldId id="282" r:id="rId54"/>
    <p:sldId id="383" r:id="rId55"/>
    <p:sldId id="283" r:id="rId56"/>
    <p:sldId id="384" r:id="rId57"/>
    <p:sldId id="284" r:id="rId58"/>
    <p:sldId id="385" r:id="rId59"/>
    <p:sldId id="285" r:id="rId60"/>
    <p:sldId id="386" r:id="rId61"/>
    <p:sldId id="286" r:id="rId62"/>
    <p:sldId id="387" r:id="rId63"/>
    <p:sldId id="287" r:id="rId64"/>
    <p:sldId id="388" r:id="rId65"/>
    <p:sldId id="288" r:id="rId66"/>
    <p:sldId id="389" r:id="rId67"/>
    <p:sldId id="289" r:id="rId68"/>
    <p:sldId id="390" r:id="rId69"/>
    <p:sldId id="290" r:id="rId70"/>
    <p:sldId id="391" r:id="rId71"/>
    <p:sldId id="291" r:id="rId72"/>
    <p:sldId id="392" r:id="rId73"/>
    <p:sldId id="292" r:id="rId74"/>
    <p:sldId id="393" r:id="rId75"/>
    <p:sldId id="293" r:id="rId76"/>
    <p:sldId id="394" r:id="rId77"/>
    <p:sldId id="294" r:id="rId78"/>
    <p:sldId id="395" r:id="rId79"/>
    <p:sldId id="295" r:id="rId80"/>
    <p:sldId id="396" r:id="rId81"/>
    <p:sldId id="296" r:id="rId82"/>
    <p:sldId id="397" r:id="rId83"/>
    <p:sldId id="297" r:id="rId84"/>
    <p:sldId id="398" r:id="rId85"/>
    <p:sldId id="298" r:id="rId86"/>
    <p:sldId id="399" r:id="rId87"/>
    <p:sldId id="299" r:id="rId88"/>
    <p:sldId id="400" r:id="rId89"/>
    <p:sldId id="300" r:id="rId90"/>
    <p:sldId id="401" r:id="rId91"/>
    <p:sldId id="301" r:id="rId92"/>
    <p:sldId id="402" r:id="rId93"/>
    <p:sldId id="302" r:id="rId94"/>
    <p:sldId id="403" r:id="rId95"/>
    <p:sldId id="303" r:id="rId96"/>
    <p:sldId id="404" r:id="rId97"/>
    <p:sldId id="304" r:id="rId98"/>
    <p:sldId id="405" r:id="rId99"/>
    <p:sldId id="305" r:id="rId100"/>
    <p:sldId id="406" r:id="rId101"/>
    <p:sldId id="306" r:id="rId102"/>
    <p:sldId id="407" r:id="rId103"/>
    <p:sldId id="307" r:id="rId104"/>
    <p:sldId id="408" r:id="rId105"/>
    <p:sldId id="308" r:id="rId106"/>
    <p:sldId id="409" r:id="rId107"/>
    <p:sldId id="309" r:id="rId108"/>
    <p:sldId id="410" r:id="rId109"/>
    <p:sldId id="310" r:id="rId110"/>
    <p:sldId id="411" r:id="rId111"/>
    <p:sldId id="311" r:id="rId112"/>
    <p:sldId id="412" r:id="rId113"/>
    <p:sldId id="312" r:id="rId114"/>
    <p:sldId id="413" r:id="rId115"/>
    <p:sldId id="313" r:id="rId116"/>
    <p:sldId id="414" r:id="rId117"/>
    <p:sldId id="314" r:id="rId118"/>
    <p:sldId id="415" r:id="rId119"/>
    <p:sldId id="458" r:id="rId120"/>
    <p:sldId id="416" r:id="rId121"/>
    <p:sldId id="316" r:id="rId122"/>
    <p:sldId id="417" r:id="rId123"/>
    <p:sldId id="317" r:id="rId124"/>
    <p:sldId id="418" r:id="rId125"/>
    <p:sldId id="318" r:id="rId126"/>
    <p:sldId id="419" r:id="rId127"/>
    <p:sldId id="319" r:id="rId128"/>
    <p:sldId id="420" r:id="rId129"/>
    <p:sldId id="459" r:id="rId130"/>
    <p:sldId id="421" r:id="rId131"/>
    <p:sldId id="321" r:id="rId132"/>
    <p:sldId id="422" r:id="rId133"/>
    <p:sldId id="322" r:id="rId134"/>
    <p:sldId id="423" r:id="rId135"/>
    <p:sldId id="460" r:id="rId136"/>
    <p:sldId id="424" r:id="rId137"/>
    <p:sldId id="348" r:id="rId138"/>
    <p:sldId id="425" r:id="rId139"/>
    <p:sldId id="325" r:id="rId140"/>
    <p:sldId id="426" r:id="rId141"/>
    <p:sldId id="326" r:id="rId142"/>
    <p:sldId id="427" r:id="rId143"/>
    <p:sldId id="327" r:id="rId144"/>
    <p:sldId id="428" r:id="rId145"/>
    <p:sldId id="328" r:id="rId146"/>
    <p:sldId id="429" r:id="rId147"/>
    <p:sldId id="329" r:id="rId148"/>
    <p:sldId id="430" r:id="rId149"/>
    <p:sldId id="330" r:id="rId150"/>
    <p:sldId id="431" r:id="rId151"/>
    <p:sldId id="331" r:id="rId152"/>
    <p:sldId id="432" r:id="rId153"/>
    <p:sldId id="332" r:id="rId154"/>
    <p:sldId id="433" r:id="rId155"/>
    <p:sldId id="333" r:id="rId156"/>
    <p:sldId id="434" r:id="rId157"/>
    <p:sldId id="334" r:id="rId158"/>
    <p:sldId id="435" r:id="rId159"/>
    <p:sldId id="335" r:id="rId160"/>
    <p:sldId id="436" r:id="rId161"/>
    <p:sldId id="336" r:id="rId162"/>
    <p:sldId id="437" r:id="rId163"/>
    <p:sldId id="337" r:id="rId164"/>
    <p:sldId id="438" r:id="rId165"/>
    <p:sldId id="338" r:id="rId166"/>
    <p:sldId id="439" r:id="rId167"/>
    <p:sldId id="349" r:id="rId168"/>
    <p:sldId id="440" r:id="rId169"/>
    <p:sldId id="340" r:id="rId170"/>
    <p:sldId id="441" r:id="rId171"/>
    <p:sldId id="341" r:id="rId172"/>
    <p:sldId id="442" r:id="rId173"/>
    <p:sldId id="342" r:id="rId174"/>
    <p:sldId id="443" r:id="rId175"/>
    <p:sldId id="343" r:id="rId176"/>
    <p:sldId id="444" r:id="rId177"/>
    <p:sldId id="344" r:id="rId178"/>
    <p:sldId id="445" r:id="rId179"/>
    <p:sldId id="345" r:id="rId180"/>
    <p:sldId id="446" r:id="rId181"/>
    <p:sldId id="346" r:id="rId182"/>
    <p:sldId id="447" r:id="rId18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794" autoAdjust="0"/>
    <p:restoredTop sz="94660"/>
  </p:normalViewPr>
  <p:slideViewPr>
    <p:cSldViewPr>
      <p:cViewPr>
        <p:scale>
          <a:sx n="96" d="100"/>
          <a:sy n="96" d="100"/>
        </p:scale>
        <p:origin x="-58" y="-58"/>
      </p:cViewPr>
      <p:guideLst>
        <p:guide orient="horz" pos="2160"/>
        <p:guide pos="2880"/>
      </p:guideLst>
    </p:cSldViewPr>
  </p:slideViewPr>
  <p:notesTextViewPr>
    <p:cViewPr>
      <p:scale>
        <a:sx n="1" d="1"/>
        <a:sy n="1" d="1"/>
      </p:scale>
      <p:origin x="0" y="0"/>
    </p:cViewPr>
  </p:notesTextViewPr>
  <p:sorterViewPr>
    <p:cViewPr>
      <p:scale>
        <a:sx n="100" d="100"/>
        <a:sy n="100" d="100"/>
      </p:scale>
      <p:origin x="0" y="41616"/>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117" Type="http://schemas.openxmlformats.org/officeDocument/2006/relationships/slide" Target="slides/slide115.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slide" Target="slides/slide110.xml"/><Relationship Id="rId133" Type="http://schemas.openxmlformats.org/officeDocument/2006/relationships/slide" Target="slides/slide131.xml"/><Relationship Id="rId138" Type="http://schemas.openxmlformats.org/officeDocument/2006/relationships/slide" Target="slides/slide136.xml"/><Relationship Id="rId154" Type="http://schemas.openxmlformats.org/officeDocument/2006/relationships/slide" Target="slides/slide152.xml"/><Relationship Id="rId159" Type="http://schemas.openxmlformats.org/officeDocument/2006/relationships/slide" Target="slides/slide157.xml"/><Relationship Id="rId175" Type="http://schemas.openxmlformats.org/officeDocument/2006/relationships/slide" Target="slides/slide173.xml"/><Relationship Id="rId170" Type="http://schemas.openxmlformats.org/officeDocument/2006/relationships/slide" Target="slides/slide168.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123" Type="http://schemas.openxmlformats.org/officeDocument/2006/relationships/slide" Target="slides/slide121.xml"/><Relationship Id="rId128" Type="http://schemas.openxmlformats.org/officeDocument/2006/relationships/slide" Target="slides/slide126.xml"/><Relationship Id="rId144" Type="http://schemas.openxmlformats.org/officeDocument/2006/relationships/slide" Target="slides/slide142.xml"/><Relationship Id="rId149" Type="http://schemas.openxmlformats.org/officeDocument/2006/relationships/slide" Target="slides/slide147.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160" Type="http://schemas.openxmlformats.org/officeDocument/2006/relationships/slide" Target="slides/slide158.xml"/><Relationship Id="rId165" Type="http://schemas.openxmlformats.org/officeDocument/2006/relationships/slide" Target="slides/slide163.xml"/><Relationship Id="rId181" Type="http://schemas.openxmlformats.org/officeDocument/2006/relationships/slide" Target="slides/slide179.xml"/><Relationship Id="rId186" Type="http://schemas.openxmlformats.org/officeDocument/2006/relationships/theme" Target="theme/theme1.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113" Type="http://schemas.openxmlformats.org/officeDocument/2006/relationships/slide" Target="slides/slide111.xml"/><Relationship Id="rId118" Type="http://schemas.openxmlformats.org/officeDocument/2006/relationships/slide" Target="slides/slide116.xml"/><Relationship Id="rId134" Type="http://schemas.openxmlformats.org/officeDocument/2006/relationships/slide" Target="slides/slide132.xml"/><Relationship Id="rId139" Type="http://schemas.openxmlformats.org/officeDocument/2006/relationships/slide" Target="slides/slide137.xml"/><Relationship Id="rId80" Type="http://schemas.openxmlformats.org/officeDocument/2006/relationships/slide" Target="slides/slide78.xml"/><Relationship Id="rId85" Type="http://schemas.openxmlformats.org/officeDocument/2006/relationships/slide" Target="slides/slide83.xml"/><Relationship Id="rId150" Type="http://schemas.openxmlformats.org/officeDocument/2006/relationships/slide" Target="slides/slide148.xml"/><Relationship Id="rId155" Type="http://schemas.openxmlformats.org/officeDocument/2006/relationships/slide" Target="slides/slide153.xml"/><Relationship Id="rId171" Type="http://schemas.openxmlformats.org/officeDocument/2006/relationships/slide" Target="slides/slide169.xml"/><Relationship Id="rId176" Type="http://schemas.openxmlformats.org/officeDocument/2006/relationships/slide" Target="slides/slide174.xml"/><Relationship Id="rId12" Type="http://schemas.openxmlformats.org/officeDocument/2006/relationships/slide" Target="slides/slide10.xml"/><Relationship Id="rId17" Type="http://schemas.openxmlformats.org/officeDocument/2006/relationships/slide" Target="slides/slide15.xml"/><Relationship Id="rId33" Type="http://schemas.openxmlformats.org/officeDocument/2006/relationships/slide" Target="slides/slide31.xml"/><Relationship Id="rId38" Type="http://schemas.openxmlformats.org/officeDocument/2006/relationships/slide" Target="slides/slide36.xml"/><Relationship Id="rId59" Type="http://schemas.openxmlformats.org/officeDocument/2006/relationships/slide" Target="slides/slide57.xml"/><Relationship Id="rId103" Type="http://schemas.openxmlformats.org/officeDocument/2006/relationships/slide" Target="slides/slide101.xml"/><Relationship Id="rId108" Type="http://schemas.openxmlformats.org/officeDocument/2006/relationships/slide" Target="slides/slide106.xml"/><Relationship Id="rId124" Type="http://schemas.openxmlformats.org/officeDocument/2006/relationships/slide" Target="slides/slide122.xml"/><Relationship Id="rId129" Type="http://schemas.openxmlformats.org/officeDocument/2006/relationships/slide" Target="slides/slide127.xml"/><Relationship Id="rId54" Type="http://schemas.openxmlformats.org/officeDocument/2006/relationships/slide" Target="slides/slide52.xml"/><Relationship Id="rId70" Type="http://schemas.openxmlformats.org/officeDocument/2006/relationships/slide" Target="slides/slide68.xml"/><Relationship Id="rId75" Type="http://schemas.openxmlformats.org/officeDocument/2006/relationships/slide" Target="slides/slide73.xml"/><Relationship Id="rId91" Type="http://schemas.openxmlformats.org/officeDocument/2006/relationships/slide" Target="slides/slide89.xml"/><Relationship Id="rId96" Type="http://schemas.openxmlformats.org/officeDocument/2006/relationships/slide" Target="slides/slide94.xml"/><Relationship Id="rId140" Type="http://schemas.openxmlformats.org/officeDocument/2006/relationships/slide" Target="slides/slide138.xml"/><Relationship Id="rId145" Type="http://schemas.openxmlformats.org/officeDocument/2006/relationships/slide" Target="slides/slide143.xml"/><Relationship Id="rId161" Type="http://schemas.openxmlformats.org/officeDocument/2006/relationships/slide" Target="slides/slide159.xml"/><Relationship Id="rId166" Type="http://schemas.openxmlformats.org/officeDocument/2006/relationships/slide" Target="slides/slide164.xml"/><Relationship Id="rId182" Type="http://schemas.openxmlformats.org/officeDocument/2006/relationships/slide" Target="slides/slide180.xml"/><Relationship Id="rId187"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23" Type="http://schemas.openxmlformats.org/officeDocument/2006/relationships/slide" Target="slides/slide21.xml"/><Relationship Id="rId28" Type="http://schemas.openxmlformats.org/officeDocument/2006/relationships/slide" Target="slides/slide26.xml"/><Relationship Id="rId49" Type="http://schemas.openxmlformats.org/officeDocument/2006/relationships/slide" Target="slides/slide47.xml"/><Relationship Id="rId114" Type="http://schemas.openxmlformats.org/officeDocument/2006/relationships/slide" Target="slides/slide112.xml"/><Relationship Id="rId119" Type="http://schemas.openxmlformats.org/officeDocument/2006/relationships/slide" Target="slides/slide117.xml"/><Relationship Id="rId44" Type="http://schemas.openxmlformats.org/officeDocument/2006/relationships/slide" Target="slides/slide42.xml"/><Relationship Id="rId60" Type="http://schemas.openxmlformats.org/officeDocument/2006/relationships/slide" Target="slides/slide58.xml"/><Relationship Id="rId65" Type="http://schemas.openxmlformats.org/officeDocument/2006/relationships/slide" Target="slides/slide63.xml"/><Relationship Id="rId81" Type="http://schemas.openxmlformats.org/officeDocument/2006/relationships/slide" Target="slides/slide79.xml"/><Relationship Id="rId86" Type="http://schemas.openxmlformats.org/officeDocument/2006/relationships/slide" Target="slides/slide84.xml"/><Relationship Id="rId130" Type="http://schemas.openxmlformats.org/officeDocument/2006/relationships/slide" Target="slides/slide128.xml"/><Relationship Id="rId135" Type="http://schemas.openxmlformats.org/officeDocument/2006/relationships/slide" Target="slides/slide133.xml"/><Relationship Id="rId151" Type="http://schemas.openxmlformats.org/officeDocument/2006/relationships/slide" Target="slides/slide149.xml"/><Relationship Id="rId156" Type="http://schemas.openxmlformats.org/officeDocument/2006/relationships/slide" Target="slides/slide154.xml"/><Relationship Id="rId177" Type="http://schemas.openxmlformats.org/officeDocument/2006/relationships/slide" Target="slides/slide175.xml"/><Relationship Id="rId172" Type="http://schemas.openxmlformats.org/officeDocument/2006/relationships/slide" Target="slides/slide170.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slide" Target="slides/slide118.xml"/><Relationship Id="rId125" Type="http://schemas.openxmlformats.org/officeDocument/2006/relationships/slide" Target="slides/slide123.xml"/><Relationship Id="rId141" Type="http://schemas.openxmlformats.org/officeDocument/2006/relationships/slide" Target="slides/slide139.xml"/><Relationship Id="rId146" Type="http://schemas.openxmlformats.org/officeDocument/2006/relationships/slide" Target="slides/slide144.xml"/><Relationship Id="rId167" Type="http://schemas.openxmlformats.org/officeDocument/2006/relationships/slide" Target="slides/slide165.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162" Type="http://schemas.openxmlformats.org/officeDocument/2006/relationships/slide" Target="slides/slide160.xml"/><Relationship Id="rId183" Type="http://schemas.openxmlformats.org/officeDocument/2006/relationships/slide" Target="slides/slide181.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 Id="rId131" Type="http://schemas.openxmlformats.org/officeDocument/2006/relationships/slide" Target="slides/slide129.xml"/><Relationship Id="rId136" Type="http://schemas.openxmlformats.org/officeDocument/2006/relationships/slide" Target="slides/slide134.xml"/><Relationship Id="rId157" Type="http://schemas.openxmlformats.org/officeDocument/2006/relationships/slide" Target="slides/slide155.xml"/><Relationship Id="rId178" Type="http://schemas.openxmlformats.org/officeDocument/2006/relationships/slide" Target="slides/slide176.xml"/><Relationship Id="rId61" Type="http://schemas.openxmlformats.org/officeDocument/2006/relationships/slide" Target="slides/slide59.xml"/><Relationship Id="rId82" Type="http://schemas.openxmlformats.org/officeDocument/2006/relationships/slide" Target="slides/slide80.xml"/><Relationship Id="rId152" Type="http://schemas.openxmlformats.org/officeDocument/2006/relationships/slide" Target="slides/slide150.xml"/><Relationship Id="rId173" Type="http://schemas.openxmlformats.org/officeDocument/2006/relationships/slide" Target="slides/slide171.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26" Type="http://schemas.openxmlformats.org/officeDocument/2006/relationships/slide" Target="slides/slide124.xml"/><Relationship Id="rId147" Type="http://schemas.openxmlformats.org/officeDocument/2006/relationships/slide" Target="slides/slide145.xml"/><Relationship Id="rId168" Type="http://schemas.openxmlformats.org/officeDocument/2006/relationships/slide" Target="slides/slide166.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slide" Target="slides/slide119.xml"/><Relationship Id="rId142" Type="http://schemas.openxmlformats.org/officeDocument/2006/relationships/slide" Target="slides/slide140.xml"/><Relationship Id="rId163" Type="http://schemas.openxmlformats.org/officeDocument/2006/relationships/slide" Target="slides/slide161.xml"/><Relationship Id="rId184" Type="http://schemas.openxmlformats.org/officeDocument/2006/relationships/presProps" Target="presProps.xml"/><Relationship Id="rId3" Type="http://schemas.openxmlformats.org/officeDocument/2006/relationships/slide" Target="slides/slide1.xml"/><Relationship Id="rId25" Type="http://schemas.openxmlformats.org/officeDocument/2006/relationships/slide" Target="slides/slide23.xml"/><Relationship Id="rId46" Type="http://schemas.openxmlformats.org/officeDocument/2006/relationships/slide" Target="slides/slide44.xml"/><Relationship Id="rId67" Type="http://schemas.openxmlformats.org/officeDocument/2006/relationships/slide" Target="slides/slide65.xml"/><Relationship Id="rId116" Type="http://schemas.openxmlformats.org/officeDocument/2006/relationships/slide" Target="slides/slide114.xml"/><Relationship Id="rId137" Type="http://schemas.openxmlformats.org/officeDocument/2006/relationships/slide" Target="slides/slide135.xml"/><Relationship Id="rId158" Type="http://schemas.openxmlformats.org/officeDocument/2006/relationships/slide" Target="slides/slide156.xml"/><Relationship Id="rId20" Type="http://schemas.openxmlformats.org/officeDocument/2006/relationships/slide" Target="slides/slide18.xml"/><Relationship Id="rId41" Type="http://schemas.openxmlformats.org/officeDocument/2006/relationships/slide" Target="slides/slide39.xml"/><Relationship Id="rId62" Type="http://schemas.openxmlformats.org/officeDocument/2006/relationships/slide" Target="slides/slide60.xml"/><Relationship Id="rId83" Type="http://schemas.openxmlformats.org/officeDocument/2006/relationships/slide" Target="slides/slide81.xml"/><Relationship Id="rId88" Type="http://schemas.openxmlformats.org/officeDocument/2006/relationships/slide" Target="slides/slide86.xml"/><Relationship Id="rId111" Type="http://schemas.openxmlformats.org/officeDocument/2006/relationships/slide" Target="slides/slide109.xml"/><Relationship Id="rId132" Type="http://schemas.openxmlformats.org/officeDocument/2006/relationships/slide" Target="slides/slide130.xml"/><Relationship Id="rId153" Type="http://schemas.openxmlformats.org/officeDocument/2006/relationships/slide" Target="slides/slide151.xml"/><Relationship Id="rId174" Type="http://schemas.openxmlformats.org/officeDocument/2006/relationships/slide" Target="slides/slide172.xml"/><Relationship Id="rId179" Type="http://schemas.openxmlformats.org/officeDocument/2006/relationships/slide" Target="slides/slide177.xml"/><Relationship Id="rId15" Type="http://schemas.openxmlformats.org/officeDocument/2006/relationships/slide" Target="slides/slide13.xml"/><Relationship Id="rId36" Type="http://schemas.openxmlformats.org/officeDocument/2006/relationships/slide" Target="slides/slide34.xml"/><Relationship Id="rId57" Type="http://schemas.openxmlformats.org/officeDocument/2006/relationships/slide" Target="slides/slide55.xml"/><Relationship Id="rId106" Type="http://schemas.openxmlformats.org/officeDocument/2006/relationships/slide" Target="slides/slide104.xml"/><Relationship Id="rId127" Type="http://schemas.openxmlformats.org/officeDocument/2006/relationships/slide" Target="slides/slide125.xml"/><Relationship Id="rId10" Type="http://schemas.openxmlformats.org/officeDocument/2006/relationships/slide" Target="slides/slide8.xml"/><Relationship Id="rId31" Type="http://schemas.openxmlformats.org/officeDocument/2006/relationships/slide" Target="slides/slide29.xml"/><Relationship Id="rId52" Type="http://schemas.openxmlformats.org/officeDocument/2006/relationships/slide" Target="slides/slide50.xml"/><Relationship Id="rId73" Type="http://schemas.openxmlformats.org/officeDocument/2006/relationships/slide" Target="slides/slide71.xml"/><Relationship Id="rId78" Type="http://schemas.openxmlformats.org/officeDocument/2006/relationships/slide" Target="slides/slide76.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122" Type="http://schemas.openxmlformats.org/officeDocument/2006/relationships/slide" Target="slides/slide120.xml"/><Relationship Id="rId143" Type="http://schemas.openxmlformats.org/officeDocument/2006/relationships/slide" Target="slides/slide141.xml"/><Relationship Id="rId148" Type="http://schemas.openxmlformats.org/officeDocument/2006/relationships/slide" Target="slides/slide146.xml"/><Relationship Id="rId164" Type="http://schemas.openxmlformats.org/officeDocument/2006/relationships/slide" Target="slides/slide162.xml"/><Relationship Id="rId169" Type="http://schemas.openxmlformats.org/officeDocument/2006/relationships/slide" Target="slides/slide167.xml"/><Relationship Id="rId185"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80" Type="http://schemas.openxmlformats.org/officeDocument/2006/relationships/slide" Target="slides/slide17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A5AD545-043A-46EA-BC6D-81D17E02CBDF}" type="datetimeFigureOut">
              <a:rPr lang="en-US" smtClean="0"/>
              <a:t>1/27/2015</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A8ABBF6F-3CCE-499F-8E1F-4CDE92E1EED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5AD545-043A-46EA-BC6D-81D17E02CBDF}" type="datetimeFigureOut">
              <a:rPr lang="en-US" smtClean="0"/>
              <a:t>1/27/2015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ABBF6F-3CCE-499F-8E1F-4CDE92E1EED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5AD545-043A-46EA-BC6D-81D17E02CBDF}" type="datetimeFigureOut">
              <a:rPr lang="en-US" smtClean="0"/>
              <a:t>1/27/2015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ABBF6F-3CCE-499F-8E1F-4CDE92E1EEDF}"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1A5AD545-043A-46EA-BC6D-81D17E02CBDF}" type="datetimeFigureOut">
              <a:rPr lang="en-US" smtClean="0"/>
              <a:t>1/27/2015</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A8ABBF6F-3CCE-499F-8E1F-4CDE92E1EEDF}" type="slidenum">
              <a:rPr lang="en-US" smtClean="0"/>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A5AD545-043A-46EA-BC6D-81D17E02CBDF}" type="datetimeFigureOut">
              <a:rPr lang="en-US" smtClean="0"/>
              <a:t>1/27/2015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ABBF6F-3CCE-499F-8E1F-4CDE92E1EEDF}" type="slidenum">
              <a:rPr lang="en-US" smtClean="0"/>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1A5AD545-043A-46EA-BC6D-81D17E02CBDF}" type="datetimeFigureOut">
              <a:rPr lang="en-US" smtClean="0"/>
              <a:t>1/27/2015</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A8ABBF6F-3CCE-499F-8E1F-4CDE92E1EEDF}" type="slidenum">
              <a:rPr lang="en-US" smtClean="0"/>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A5AD545-043A-46EA-BC6D-81D17E02CBDF}" type="datetimeFigureOut">
              <a:rPr lang="en-US" smtClean="0"/>
              <a:t>1/27/2015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ABBF6F-3CCE-499F-8E1F-4CDE92E1EEDF}" type="slidenum">
              <a:rPr lang="en-US" smtClean="0"/>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A5AD545-043A-46EA-BC6D-81D17E02CBDF}" type="datetimeFigureOut">
              <a:rPr lang="en-US" smtClean="0"/>
              <a:t>1/27/2015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ABBF6F-3CCE-499F-8E1F-4CDE92E1EEDF}" type="slidenum">
              <a:rPr lang="en-US" smtClean="0"/>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A5AD545-043A-46EA-BC6D-81D17E02CBDF}" type="datetimeFigureOut">
              <a:rPr lang="en-US" smtClean="0"/>
              <a:t>1/27/2015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ABBF6F-3CCE-499F-8E1F-4CDE92E1EEDF}" type="slidenum">
              <a:rPr lang="en-US" smtClean="0"/>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5AD545-043A-46EA-BC6D-81D17E02CBDF}" type="datetimeFigureOut">
              <a:rPr lang="en-US" smtClean="0"/>
              <a:t>1/27/2015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ABBF6F-3CCE-499F-8E1F-4CDE92E1EEDF}" type="slidenum">
              <a:rPr lang="en-US" smtClean="0"/>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A5AD545-043A-46EA-BC6D-81D17E02CBDF}" type="datetimeFigureOut">
              <a:rPr lang="en-US" smtClean="0"/>
              <a:t>1/27/2015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ABBF6F-3CCE-499F-8E1F-4CDE92E1EEDF}"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A5AD545-043A-46EA-BC6D-81D17E02CBDF}" type="datetimeFigureOut">
              <a:rPr lang="en-US" smtClean="0"/>
              <a:t>1/27/2015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ABBF6F-3CCE-499F-8E1F-4CDE92E1EEDF}"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A5AD545-043A-46EA-BC6D-81D17E02CBDF}" type="datetimeFigureOut">
              <a:rPr lang="en-US" smtClean="0"/>
              <a:t>1/27/2015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ABBF6F-3CCE-499F-8E1F-4CDE92E1EEDF}"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A5AD545-043A-46EA-BC6D-81D17E02CBDF}" type="datetimeFigureOut">
              <a:rPr lang="en-US" smtClean="0"/>
              <a:t>1/27/2015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ABBF6F-3CCE-499F-8E1F-4CDE92E1EEDF}"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A5AD545-043A-46EA-BC6D-81D17E02CBDF}" type="datetimeFigureOut">
              <a:rPr lang="en-US" smtClean="0"/>
              <a:t>1/27/2015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ABBF6F-3CCE-499F-8E1F-4CDE92E1EEDF}" type="slidenum">
              <a:rPr lang="en-US" smtClean="0"/>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A5AD545-043A-46EA-BC6D-81D17E02CBDF}" type="datetimeFigureOut">
              <a:rPr lang="en-US" smtClean="0"/>
              <a:t>1/27/2015</a:t>
            </a:fld>
            <a:endParaRPr lang="en-US"/>
          </a:p>
        </p:txBody>
      </p:sp>
      <p:sp>
        <p:nvSpPr>
          <p:cNvPr id="8" name="Slide Number Placeholder 7"/>
          <p:cNvSpPr>
            <a:spLocks noGrp="1"/>
          </p:cNvSpPr>
          <p:nvPr>
            <p:ph type="sldNum" sz="quarter" idx="11"/>
          </p:nvPr>
        </p:nvSpPr>
        <p:spPr/>
        <p:txBody>
          <a:bodyPr/>
          <a:lstStyle/>
          <a:p>
            <a:fld id="{A8ABBF6F-3CCE-499F-8E1F-4CDE92E1EEDF}"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A5AD545-043A-46EA-BC6D-81D17E02CBDF}" type="datetimeFigureOut">
              <a:rPr lang="en-US" smtClean="0"/>
              <a:t>1/27/2015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ABBF6F-3CCE-499F-8E1F-4CDE92E1EED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A5AD545-043A-46EA-BC6D-81D17E02CBDF}" type="datetimeFigureOut">
              <a:rPr lang="en-US" smtClean="0"/>
              <a:t>1/27/2015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ABBF6F-3CCE-499F-8E1F-4CDE92E1EED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5AD545-043A-46EA-BC6D-81D17E02CBDF}" type="datetimeFigureOut">
              <a:rPr lang="en-US" smtClean="0"/>
              <a:t>1/27/2015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ABBF6F-3CCE-499F-8E1F-4CDE92E1EED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5AD545-043A-46EA-BC6D-81D17E02CBDF}" type="datetimeFigureOut">
              <a:rPr lang="en-US" smtClean="0"/>
              <a:t>1/27/2015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ABBF6F-3CCE-499F-8E1F-4CDE92E1EED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5AD545-043A-46EA-BC6D-81D17E02CBDF}" type="datetimeFigureOut">
              <a:rPr lang="en-US" smtClean="0"/>
              <a:t>1/27/2015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ABBF6F-3CCE-499F-8E1F-4CDE92E1EEDF}"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5AD545-043A-46EA-BC6D-81D17E02CBDF}" type="datetimeFigureOut">
              <a:rPr lang="en-US" smtClean="0"/>
              <a:t>1/27/2015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A8ABBF6F-3CCE-499F-8E1F-4CDE92E1EEDF}" type="slidenum">
              <a:rPr lang="en-US" smtClean="0"/>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1A5AD545-043A-46EA-BC6D-81D17E02CBDF}" type="datetimeFigureOut">
              <a:rPr lang="en-US" smtClean="0"/>
              <a:t>1/27/2015</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A8ABBF6F-3CCE-499F-8E1F-4CDE92E1EEDF}" type="slidenum">
              <a:rPr lang="en-US" smtClean="0"/>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1A5AD545-043A-46EA-BC6D-81D17E02CBDF}" type="datetimeFigureOut">
              <a:rPr lang="en-US" smtClean="0"/>
              <a:t>1/27/2015</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A8ABBF6F-3CCE-499F-8E1F-4CDE92E1EEDF}" type="slidenum">
              <a:rPr lang="en-US" smtClean="0"/>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Problem of the </a:t>
            </a:r>
            <a:r>
              <a:rPr lang="en-US" dirty="0" smtClean="0"/>
              <a:t>Day</a:t>
            </a:r>
            <a:endParaRPr lang="en-US" dirty="0"/>
          </a:p>
        </p:txBody>
      </p:sp>
      <p:sp>
        <p:nvSpPr>
          <p:cNvPr id="3" name="Subtitle 2"/>
          <p:cNvSpPr>
            <a:spLocks noGrp="1"/>
          </p:cNvSpPr>
          <p:nvPr>
            <p:ph type="subTitle" idx="1"/>
          </p:nvPr>
        </p:nvSpPr>
        <p:spPr/>
        <p:txBody>
          <a:bodyPr/>
          <a:lstStyle/>
          <a:p>
            <a:r>
              <a:rPr lang="en-US" dirty="0" smtClean="0"/>
              <a:t>School </a:t>
            </a:r>
            <a:r>
              <a:rPr lang="en-US" dirty="0" smtClean="0"/>
              <a:t>Day </a:t>
            </a:r>
            <a:r>
              <a:rPr lang="en-US" dirty="0" smtClean="0"/>
              <a:t>91-180</a:t>
            </a:r>
            <a:endParaRPr lang="en-US" dirty="0"/>
          </a:p>
        </p:txBody>
      </p:sp>
    </p:spTree>
    <p:extLst>
      <p:ext uri="{BB962C8B-B14F-4D97-AF65-F5344CB8AC3E}">
        <p14:creationId xmlns:p14="http://schemas.microsoft.com/office/powerpoint/2010/main" val="39139243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dirty="0"/>
              <a:t>School </a:t>
            </a:r>
            <a:r>
              <a:rPr lang="en-US" altLang="en-US" dirty="0" smtClean="0"/>
              <a:t>Day </a:t>
            </a:r>
            <a:r>
              <a:rPr lang="en-US" altLang="en-US" dirty="0" smtClean="0"/>
              <a:t>95</a:t>
            </a:r>
          </a:p>
        </p:txBody>
      </p:sp>
      <p:sp>
        <p:nvSpPr>
          <p:cNvPr id="4099" name="Rectangle 3"/>
          <p:cNvSpPr>
            <a:spLocks noGrp="1" noChangeArrowheads="1"/>
          </p:cNvSpPr>
          <p:nvPr>
            <p:ph sz="quarter" idx="1"/>
          </p:nvPr>
        </p:nvSpPr>
        <p:spPr/>
        <p:txBody>
          <a:bodyPr/>
          <a:lstStyle/>
          <a:p>
            <a:pPr eaLnBrk="1" hangingPunct="1"/>
            <a:r>
              <a:rPr lang="en-US" altLang="en-US" dirty="0" smtClean="0"/>
              <a:t>Taxi fares depend upon the distance that is traveled and the number of passengers. Tony’s Taxi charges $3 for the first mile and $1 for each additional half mile (or fraction thereof). If the taxi ride is 5¼ miles, what is the fare? What if you had $15, how many miles could you travel? When traveling, transportation costs can add up, what are some costs associated with vacationing? </a:t>
            </a:r>
          </a:p>
          <a:p>
            <a:pPr eaLnBrk="1" hangingPunct="1"/>
            <a:endParaRPr lang="en-US" altLang="en-US" dirty="0" smtClean="0"/>
          </a:p>
        </p:txBody>
      </p:sp>
    </p:spTree>
    <p:extLst>
      <p:ext uri="{BB962C8B-B14F-4D97-AF65-F5344CB8AC3E}">
        <p14:creationId xmlns:p14="http://schemas.microsoft.com/office/powerpoint/2010/main" val="2098793997"/>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dirty="0" smtClean="0"/>
              <a:t>School </a:t>
            </a:r>
            <a:r>
              <a:rPr lang="en-US" dirty="0" smtClean="0"/>
              <a:t>Day </a:t>
            </a:r>
            <a:r>
              <a:rPr lang="en-US" dirty="0" smtClean="0"/>
              <a:t>140</a:t>
            </a:r>
            <a:endParaRPr lang="en-US" dirty="0"/>
          </a:p>
        </p:txBody>
      </p:sp>
      <p:sp>
        <p:nvSpPr>
          <p:cNvPr id="19459" name="Rectangle 3"/>
          <p:cNvSpPr>
            <a:spLocks noGrp="1" noChangeArrowheads="1"/>
          </p:cNvSpPr>
          <p:nvPr>
            <p:ph sz="quarter" idx="1"/>
          </p:nvPr>
        </p:nvSpPr>
        <p:spPr/>
        <p:txBody>
          <a:bodyPr>
            <a:normAutofit/>
          </a:bodyPr>
          <a:lstStyle/>
          <a:p>
            <a:r>
              <a:rPr lang="en-US" sz="2800" dirty="0"/>
              <a:t>As a bowling instructor at </a:t>
            </a:r>
            <a:r>
              <a:rPr lang="en-US" sz="2800" i="1" dirty="0" err="1"/>
              <a:t>Knock’em</a:t>
            </a:r>
            <a:r>
              <a:rPr lang="en-US" sz="2800" i="1" dirty="0"/>
              <a:t> Down Lanes</a:t>
            </a:r>
            <a:r>
              <a:rPr lang="en-US" sz="2800" dirty="0"/>
              <a:t>, you figure your students' averages during tournaments. In 5 games, one bowler had the following scores: 143, 156, 172</a:t>
            </a:r>
            <a:r>
              <a:rPr lang="en-US" sz="2800" dirty="0" smtClean="0"/>
              <a:t>, 133</a:t>
            </a:r>
            <a:r>
              <a:rPr lang="en-US" sz="2800" dirty="0"/>
              <a:t>, and 167. Two weeks later at the Spring Fling Tournament the same bowler had the following scores: 148, 158, 176, 139, and 155. Find the averages for both tournaments. Did your instruction improve this bowler’s skill level? Give reasons for your answer. </a:t>
            </a:r>
          </a:p>
          <a:p>
            <a:endParaRPr lang="en-US" sz="2400" dirty="0"/>
          </a:p>
        </p:txBody>
      </p:sp>
    </p:spTree>
    <p:extLst>
      <p:ext uri="{BB962C8B-B14F-4D97-AF65-F5344CB8AC3E}">
        <p14:creationId xmlns:p14="http://schemas.microsoft.com/office/powerpoint/2010/main" val="1212582863"/>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err="1" smtClean="0"/>
              <a:t>dat</a:t>
            </a:r>
            <a:r>
              <a:rPr lang="en-US" dirty="0" smtClean="0"/>
              <a:t> 140</a:t>
            </a:r>
            <a:endParaRPr lang="en-US" dirty="0"/>
          </a:p>
        </p:txBody>
      </p:sp>
      <p:sp>
        <p:nvSpPr>
          <p:cNvPr id="3" name="Content Placeholder 2"/>
          <p:cNvSpPr>
            <a:spLocks noGrp="1"/>
          </p:cNvSpPr>
          <p:nvPr>
            <p:ph sz="quarter" idx="1"/>
          </p:nvPr>
        </p:nvSpPr>
        <p:spPr/>
        <p:txBody>
          <a:bodyPr/>
          <a:lstStyle/>
          <a:p>
            <a:r>
              <a:rPr lang="en-US" sz="2400" dirty="0"/>
              <a:t>Find the averages for both tournaments. </a:t>
            </a:r>
            <a:endParaRPr lang="en-US" sz="2400" dirty="0" smtClean="0"/>
          </a:p>
          <a:p>
            <a:pPr lvl="1"/>
            <a:r>
              <a:rPr lang="en-US" sz="2100" dirty="0" smtClean="0">
                <a:solidFill>
                  <a:srgbClr val="FF0000"/>
                </a:solidFill>
              </a:rPr>
              <a:t>Average – 154.2</a:t>
            </a:r>
          </a:p>
          <a:p>
            <a:pPr lvl="1"/>
            <a:r>
              <a:rPr lang="en-US" sz="2100" dirty="0" smtClean="0">
                <a:solidFill>
                  <a:srgbClr val="FF0000"/>
                </a:solidFill>
              </a:rPr>
              <a:t>Average at </a:t>
            </a:r>
            <a:r>
              <a:rPr lang="en-US" sz="2100" i="1" dirty="0" smtClean="0">
                <a:solidFill>
                  <a:srgbClr val="FF0000"/>
                </a:solidFill>
              </a:rPr>
              <a:t>Spring </a:t>
            </a:r>
            <a:r>
              <a:rPr lang="en-US" sz="2100" i="1" dirty="0">
                <a:solidFill>
                  <a:srgbClr val="FF0000"/>
                </a:solidFill>
              </a:rPr>
              <a:t>F</a:t>
            </a:r>
            <a:r>
              <a:rPr lang="en-US" sz="2100" i="1" dirty="0" smtClean="0">
                <a:solidFill>
                  <a:srgbClr val="FF0000"/>
                </a:solidFill>
              </a:rPr>
              <a:t>ling </a:t>
            </a:r>
            <a:r>
              <a:rPr lang="en-US" sz="2100" dirty="0" smtClean="0">
                <a:solidFill>
                  <a:srgbClr val="FF0000"/>
                </a:solidFill>
              </a:rPr>
              <a:t>– 155.2</a:t>
            </a:r>
          </a:p>
          <a:p>
            <a:r>
              <a:rPr lang="en-US" sz="2400" dirty="0" smtClean="0"/>
              <a:t>Did </a:t>
            </a:r>
            <a:r>
              <a:rPr lang="en-US" sz="2400" dirty="0"/>
              <a:t>your instruction improve this bowler’s skill level? Give reasons for your answer. </a:t>
            </a:r>
          </a:p>
          <a:p>
            <a:endParaRPr lang="en-US" sz="2000" dirty="0"/>
          </a:p>
          <a:p>
            <a:endParaRPr lang="en-US" dirty="0"/>
          </a:p>
        </p:txBody>
      </p:sp>
    </p:spTree>
    <p:extLst>
      <p:ext uri="{BB962C8B-B14F-4D97-AF65-F5344CB8AC3E}">
        <p14:creationId xmlns:p14="http://schemas.microsoft.com/office/powerpoint/2010/main" val="2837744069"/>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dirty="0" smtClean="0"/>
              <a:t>School </a:t>
            </a:r>
            <a:r>
              <a:rPr lang="en-US" dirty="0" smtClean="0"/>
              <a:t>Day </a:t>
            </a:r>
            <a:r>
              <a:rPr lang="en-US" dirty="0" smtClean="0"/>
              <a:t>141</a:t>
            </a:r>
            <a:endParaRPr lang="en-US" dirty="0"/>
          </a:p>
        </p:txBody>
      </p:sp>
      <p:sp>
        <p:nvSpPr>
          <p:cNvPr id="22531" name="Rectangle 3"/>
          <p:cNvSpPr>
            <a:spLocks noGrp="1" noChangeArrowheads="1"/>
          </p:cNvSpPr>
          <p:nvPr>
            <p:ph sz="quarter" idx="1"/>
          </p:nvPr>
        </p:nvSpPr>
        <p:spPr/>
        <p:txBody>
          <a:bodyPr/>
          <a:lstStyle/>
          <a:p>
            <a:r>
              <a:rPr lang="en-US" sz="2400" dirty="0"/>
              <a:t>At </a:t>
            </a:r>
            <a:r>
              <a:rPr lang="en-US" sz="2400" i="1" dirty="0"/>
              <a:t>Future Labs </a:t>
            </a:r>
            <a:r>
              <a:rPr lang="en-US" sz="2400" dirty="0"/>
              <a:t>you are employed as laboratory assistant. You measure chemicals using the metric system and, according to lab protocol, calculate to the nearest hundredth</a:t>
            </a:r>
            <a:r>
              <a:rPr lang="en-US" sz="2400" b="1" dirty="0"/>
              <a:t>. </a:t>
            </a:r>
            <a:r>
              <a:rPr lang="en-US" sz="2400" dirty="0"/>
              <a:t>For your current research, you need to measure out 45 grams of sodium chloride. The bottle you are using lists the amount in ounces. About how many ounces of sodium chloride will you need to measure? (1 Ounce = 28.3495231 Grams) </a:t>
            </a:r>
            <a:endParaRPr lang="en-US" sz="2400" dirty="0" smtClean="0"/>
          </a:p>
          <a:p>
            <a:r>
              <a:rPr lang="en-US" sz="2400" dirty="0" smtClean="0"/>
              <a:t>How </a:t>
            </a:r>
            <a:r>
              <a:rPr lang="en-US" sz="2400" dirty="0"/>
              <a:t>do the rounding protocols affect the measurements? What would happen if the protocols were not in place? </a:t>
            </a:r>
          </a:p>
        </p:txBody>
      </p:sp>
    </p:spTree>
    <p:extLst>
      <p:ext uri="{BB962C8B-B14F-4D97-AF65-F5344CB8AC3E}">
        <p14:creationId xmlns:p14="http://schemas.microsoft.com/office/powerpoint/2010/main" val="3428135625"/>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141</a:t>
            </a:r>
            <a:endParaRPr lang="en-US" dirty="0"/>
          </a:p>
        </p:txBody>
      </p:sp>
      <p:sp>
        <p:nvSpPr>
          <p:cNvPr id="3" name="Content Placeholder 2"/>
          <p:cNvSpPr>
            <a:spLocks noGrp="1"/>
          </p:cNvSpPr>
          <p:nvPr>
            <p:ph sz="quarter" idx="1"/>
          </p:nvPr>
        </p:nvSpPr>
        <p:spPr/>
        <p:txBody>
          <a:bodyPr/>
          <a:lstStyle/>
          <a:p>
            <a:r>
              <a:rPr lang="en-US" sz="2800" dirty="0"/>
              <a:t>About how many ounces of sodium chloride will you need to measure? (1 Ounce = 28.3495231 Grams) </a:t>
            </a:r>
            <a:endParaRPr lang="en-US" sz="2800" dirty="0" smtClean="0"/>
          </a:p>
          <a:p>
            <a:pPr lvl="1"/>
            <a:r>
              <a:rPr lang="en-US" sz="2500" dirty="0" smtClean="0">
                <a:solidFill>
                  <a:srgbClr val="FF0000"/>
                </a:solidFill>
              </a:rPr>
              <a:t>45 g / 28.3495231 = 1.587328289 rounded to </a:t>
            </a:r>
            <a:r>
              <a:rPr lang="en-US" sz="2500" b="1" dirty="0" smtClean="0">
                <a:solidFill>
                  <a:srgbClr val="FF0000"/>
                </a:solidFill>
              </a:rPr>
              <a:t>1.59 </a:t>
            </a:r>
            <a:r>
              <a:rPr lang="en-US" sz="2500" b="1" dirty="0" err="1" smtClean="0">
                <a:solidFill>
                  <a:srgbClr val="FF0000"/>
                </a:solidFill>
              </a:rPr>
              <a:t>oz</a:t>
            </a:r>
            <a:endParaRPr lang="en-US" sz="2500" b="1" dirty="0">
              <a:solidFill>
                <a:srgbClr val="FF0000"/>
              </a:solidFill>
            </a:endParaRPr>
          </a:p>
          <a:p>
            <a:r>
              <a:rPr lang="en-US" sz="2800" dirty="0"/>
              <a:t>How do the rounding protocols affect the measurements? </a:t>
            </a:r>
            <a:endParaRPr lang="en-US" sz="2800" dirty="0" smtClean="0"/>
          </a:p>
          <a:p>
            <a:r>
              <a:rPr lang="en-US" sz="2800" dirty="0" smtClean="0"/>
              <a:t>What </a:t>
            </a:r>
            <a:r>
              <a:rPr lang="en-US" sz="2800" dirty="0"/>
              <a:t>would happen if the protocols were not in place? </a:t>
            </a:r>
          </a:p>
          <a:p>
            <a:endParaRPr lang="en-US" dirty="0"/>
          </a:p>
        </p:txBody>
      </p:sp>
    </p:spTree>
    <p:extLst>
      <p:ext uri="{BB962C8B-B14F-4D97-AF65-F5344CB8AC3E}">
        <p14:creationId xmlns:p14="http://schemas.microsoft.com/office/powerpoint/2010/main" val="1809213551"/>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t>School </a:t>
            </a:r>
            <a:r>
              <a:rPr lang="en-US" dirty="0" smtClean="0"/>
              <a:t>Day </a:t>
            </a:r>
            <a:r>
              <a:rPr lang="en-US" dirty="0" smtClean="0"/>
              <a:t>142</a:t>
            </a:r>
            <a:endParaRPr lang="en-US" dirty="0"/>
          </a:p>
        </p:txBody>
      </p:sp>
      <p:sp>
        <p:nvSpPr>
          <p:cNvPr id="23555" name="Rectangle 3"/>
          <p:cNvSpPr>
            <a:spLocks noGrp="1" noChangeArrowheads="1"/>
          </p:cNvSpPr>
          <p:nvPr>
            <p:ph sz="quarter" idx="1"/>
          </p:nvPr>
        </p:nvSpPr>
        <p:spPr/>
        <p:txBody>
          <a:bodyPr/>
          <a:lstStyle/>
          <a:p>
            <a:r>
              <a:rPr lang="en-US" dirty="0"/>
              <a:t>You are making a welding fixture and must cut down a length of steel tubing from 193/8 inches to 119/16 inches. When you cut the tubing, you will waste 1/16 inch of it because of the width of the saw cut. If the leftover piece is long enough, you will use it in another fixture. How long will this leftover piece be</a:t>
            </a:r>
            <a:r>
              <a:rPr lang="en-US" dirty="0" smtClean="0"/>
              <a:t>?</a:t>
            </a:r>
            <a:r>
              <a:rPr lang="en-US" dirty="0"/>
              <a:t> Explain how you subtracted the fractions. </a:t>
            </a:r>
          </a:p>
        </p:txBody>
      </p:sp>
    </p:spTree>
    <p:extLst>
      <p:ext uri="{BB962C8B-B14F-4D97-AF65-F5344CB8AC3E}">
        <p14:creationId xmlns:p14="http://schemas.microsoft.com/office/powerpoint/2010/main" val="2559979561"/>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to </a:t>
            </a:r>
            <a:r>
              <a:rPr lang="en-US" dirty="0" smtClean="0"/>
              <a:t>Day </a:t>
            </a:r>
            <a:r>
              <a:rPr lang="en-US" dirty="0" smtClean="0"/>
              <a:t>142</a:t>
            </a:r>
            <a:endParaRPr lang="en-US" dirty="0"/>
          </a:p>
        </p:txBody>
      </p:sp>
      <p:sp>
        <p:nvSpPr>
          <p:cNvPr id="3" name="Content Placeholder 2"/>
          <p:cNvSpPr>
            <a:spLocks noGrp="1"/>
          </p:cNvSpPr>
          <p:nvPr>
            <p:ph sz="quarter" idx="1"/>
          </p:nvPr>
        </p:nvSpPr>
        <p:spPr/>
        <p:txBody>
          <a:bodyPr/>
          <a:lstStyle/>
          <a:p>
            <a:r>
              <a:rPr lang="en-US" dirty="0"/>
              <a:t>How long will this leftover piece be? Explain how you subtracted the fractions. </a:t>
            </a:r>
            <a:endParaRPr lang="en-US" dirty="0" smtClean="0"/>
          </a:p>
          <a:p>
            <a:pPr lvl="1"/>
            <a:r>
              <a:rPr lang="en-US" dirty="0" smtClean="0">
                <a:solidFill>
                  <a:srgbClr val="FF0000"/>
                </a:solidFill>
              </a:rPr>
              <a:t>7 ¾ in</a:t>
            </a:r>
            <a:endParaRPr lang="en-US" dirty="0">
              <a:solidFill>
                <a:srgbClr val="FF0000"/>
              </a:solidFill>
            </a:endParaRPr>
          </a:p>
          <a:p>
            <a:endParaRPr lang="en-US" dirty="0"/>
          </a:p>
        </p:txBody>
      </p:sp>
    </p:spTree>
    <p:extLst>
      <p:ext uri="{BB962C8B-B14F-4D97-AF65-F5344CB8AC3E}">
        <p14:creationId xmlns:p14="http://schemas.microsoft.com/office/powerpoint/2010/main" val="862340759"/>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smtClean="0"/>
              <a:t>School </a:t>
            </a:r>
            <a:r>
              <a:rPr lang="en-US" dirty="0" smtClean="0"/>
              <a:t>Day </a:t>
            </a:r>
            <a:r>
              <a:rPr lang="en-US" dirty="0" smtClean="0"/>
              <a:t>143</a:t>
            </a:r>
            <a:endParaRPr lang="en-US" dirty="0"/>
          </a:p>
        </p:txBody>
      </p:sp>
      <p:sp>
        <p:nvSpPr>
          <p:cNvPr id="24579" name="Rectangle 3"/>
          <p:cNvSpPr>
            <a:spLocks noGrp="1" noChangeArrowheads="1"/>
          </p:cNvSpPr>
          <p:nvPr>
            <p:ph sz="quarter" idx="1"/>
          </p:nvPr>
        </p:nvSpPr>
        <p:spPr/>
        <p:txBody>
          <a:bodyPr/>
          <a:lstStyle/>
          <a:p>
            <a:r>
              <a:rPr lang="en-US" sz="2400" dirty="0" smtClean="0"/>
              <a:t>A </a:t>
            </a:r>
            <a:r>
              <a:rPr lang="en-US" sz="2400" dirty="0"/>
              <a:t>current trend in the </a:t>
            </a:r>
            <a:r>
              <a:rPr lang="en-US" sz="2400" dirty="0" smtClean="0"/>
              <a:t>food </a:t>
            </a:r>
            <a:r>
              <a:rPr lang="en-US" sz="2400" dirty="0"/>
              <a:t>industry is local or regional manufacturers with specialty products. There are seasonal, </a:t>
            </a:r>
            <a:r>
              <a:rPr lang="en-US" sz="2400" dirty="0" smtClean="0"/>
              <a:t>holiday, </a:t>
            </a:r>
            <a:r>
              <a:rPr lang="en-US" sz="2400" dirty="0"/>
              <a:t>and combination products that are marketed for a limited time. You are doing marketing research to find out the purchasing potential of students in the community before you introduce a new product. Based on the latest census, there are 9,860 students in a population of 62,400 people. Students make up what percent of the total population? </a:t>
            </a:r>
            <a:endParaRPr lang="en-US" sz="2400" dirty="0" smtClean="0"/>
          </a:p>
          <a:p>
            <a:r>
              <a:rPr lang="en-US" sz="2400" dirty="0" smtClean="0"/>
              <a:t>Why </a:t>
            </a:r>
            <a:r>
              <a:rPr lang="en-US" sz="2400" dirty="0"/>
              <a:t>would this information be helpful to you? </a:t>
            </a:r>
          </a:p>
          <a:p>
            <a:endParaRPr lang="en-US" dirty="0"/>
          </a:p>
        </p:txBody>
      </p:sp>
      <p:sp>
        <p:nvSpPr>
          <p:cNvPr id="24580" name="Text Box 4"/>
          <p:cNvSpPr txBox="1">
            <a:spLocks noChangeArrowheads="1"/>
          </p:cNvSpPr>
          <p:nvPr/>
        </p:nvSpPr>
        <p:spPr bwMode="auto">
          <a:xfrm>
            <a:off x="5546725" y="3994150"/>
            <a:ext cx="2530475" cy="366713"/>
          </a:xfrm>
          <a:prstGeom prst="rect">
            <a:avLst/>
          </a:prstGeom>
          <a:noFill/>
          <a:ln w="9525">
            <a:noFill/>
            <a:miter lim="800000"/>
            <a:headEnd/>
            <a:tailEnd/>
          </a:ln>
          <a:effectLst/>
        </p:spPr>
        <p:txBody>
          <a:bodyPr>
            <a:spAutoFit/>
          </a:bodyPr>
          <a:lstStyle/>
          <a:p>
            <a:endParaRPr lang="en-US">
              <a:latin typeface="Verdana" pitchFamily="34" charset="0"/>
            </a:endParaRPr>
          </a:p>
        </p:txBody>
      </p:sp>
    </p:spTree>
    <p:extLst>
      <p:ext uri="{BB962C8B-B14F-4D97-AF65-F5344CB8AC3E}">
        <p14:creationId xmlns:p14="http://schemas.microsoft.com/office/powerpoint/2010/main" val="3101919809"/>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143</a:t>
            </a:r>
            <a:endParaRPr lang="en-US" dirty="0"/>
          </a:p>
        </p:txBody>
      </p:sp>
      <p:sp>
        <p:nvSpPr>
          <p:cNvPr id="3" name="Content Placeholder 2"/>
          <p:cNvSpPr>
            <a:spLocks noGrp="1"/>
          </p:cNvSpPr>
          <p:nvPr>
            <p:ph sz="quarter" idx="1"/>
          </p:nvPr>
        </p:nvSpPr>
        <p:spPr/>
        <p:txBody>
          <a:bodyPr/>
          <a:lstStyle/>
          <a:p>
            <a:r>
              <a:rPr lang="en-US" sz="2800" dirty="0"/>
              <a:t>Students make up what percent of the total population? </a:t>
            </a:r>
            <a:endParaRPr lang="en-US" sz="2800" dirty="0" smtClean="0"/>
          </a:p>
          <a:p>
            <a:pPr lvl="1"/>
            <a:r>
              <a:rPr lang="en-US" sz="2500" dirty="0" smtClean="0">
                <a:solidFill>
                  <a:srgbClr val="FF0000"/>
                </a:solidFill>
              </a:rPr>
              <a:t>9860 /62400 x 100 = </a:t>
            </a:r>
            <a:r>
              <a:rPr lang="en-US" sz="2500" b="1" dirty="0" smtClean="0">
                <a:solidFill>
                  <a:srgbClr val="FF0000"/>
                </a:solidFill>
              </a:rPr>
              <a:t>15.8% of the population are students</a:t>
            </a:r>
            <a:endParaRPr lang="en-US" sz="2500" b="1" dirty="0">
              <a:solidFill>
                <a:srgbClr val="FF0000"/>
              </a:solidFill>
            </a:endParaRPr>
          </a:p>
          <a:p>
            <a:r>
              <a:rPr lang="en-US" sz="2800" dirty="0"/>
              <a:t>Why would this information be helpful to you? </a:t>
            </a:r>
          </a:p>
          <a:p>
            <a:endParaRPr lang="en-US" dirty="0"/>
          </a:p>
        </p:txBody>
      </p:sp>
    </p:spTree>
    <p:extLst>
      <p:ext uri="{BB962C8B-B14F-4D97-AF65-F5344CB8AC3E}">
        <p14:creationId xmlns:p14="http://schemas.microsoft.com/office/powerpoint/2010/main" val="1401196003"/>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dirty="0" smtClean="0"/>
              <a:t>School </a:t>
            </a:r>
            <a:r>
              <a:rPr lang="en-US" dirty="0" smtClean="0"/>
              <a:t>Day </a:t>
            </a:r>
            <a:r>
              <a:rPr lang="en-US" dirty="0" smtClean="0"/>
              <a:t>144</a:t>
            </a:r>
            <a:endParaRPr lang="en-US" dirty="0"/>
          </a:p>
        </p:txBody>
      </p:sp>
      <p:sp>
        <p:nvSpPr>
          <p:cNvPr id="25603" name="Rectangle 3"/>
          <p:cNvSpPr>
            <a:spLocks noGrp="1" noChangeArrowheads="1"/>
          </p:cNvSpPr>
          <p:nvPr>
            <p:ph sz="quarter" idx="1"/>
          </p:nvPr>
        </p:nvSpPr>
        <p:spPr/>
        <p:txBody>
          <a:bodyPr/>
          <a:lstStyle/>
          <a:p>
            <a:r>
              <a:rPr lang="en-US" sz="2400" dirty="0"/>
              <a:t>This is the last </a:t>
            </a:r>
            <a:r>
              <a:rPr lang="en-US" sz="2400" dirty="0" smtClean="0"/>
              <a:t>Day </a:t>
            </a:r>
            <a:r>
              <a:rPr lang="en-US" sz="2400" dirty="0"/>
              <a:t>that </a:t>
            </a:r>
            <a:r>
              <a:rPr lang="en-US" sz="2400" i="1" dirty="0"/>
              <a:t>You’ve Got Class Pictures </a:t>
            </a:r>
            <a:r>
              <a:rPr lang="en-US" sz="2400" dirty="0"/>
              <a:t>is photographing students. </a:t>
            </a:r>
            <a:r>
              <a:rPr lang="en-US" sz="2400" dirty="0" smtClean="0"/>
              <a:t> You </a:t>
            </a:r>
            <a:r>
              <a:rPr lang="en-US" sz="2400" dirty="0"/>
              <a:t>are a school photographer taking individual and class pictures for the remaining 2 classes of 21 students each. On average, each individual picture takes 3 minutes and a class picture takes 10 minutes. The students leave at </a:t>
            </a:r>
            <a:r>
              <a:rPr lang="en-US" sz="2400" dirty="0" smtClean="0"/>
              <a:t>3:30 </a:t>
            </a:r>
            <a:r>
              <a:rPr lang="en-US" sz="2400" dirty="0"/>
              <a:t>PM so you have got to be finished by then. </a:t>
            </a:r>
            <a:r>
              <a:rPr lang="en-US" sz="2400" dirty="0" smtClean="0"/>
              <a:t> About </a:t>
            </a:r>
            <a:r>
              <a:rPr lang="en-US" sz="2400" dirty="0"/>
              <a:t>how long should it take you to get all of the pictures? </a:t>
            </a:r>
            <a:endParaRPr lang="en-US" sz="2400" dirty="0" smtClean="0"/>
          </a:p>
          <a:p>
            <a:r>
              <a:rPr lang="en-US" sz="2400" dirty="0" smtClean="0"/>
              <a:t>What </a:t>
            </a:r>
            <a:r>
              <a:rPr lang="en-US" sz="2400" dirty="0"/>
              <a:t>is the latest time you can start taking pictures if you get back from lunch at 12:30 PM? Explain why you chose this time. </a:t>
            </a:r>
          </a:p>
          <a:p>
            <a:pPr marL="0" indent="0">
              <a:buNone/>
            </a:pPr>
            <a:r>
              <a:rPr lang="en-US" dirty="0"/>
              <a:t/>
            </a:r>
            <a:br>
              <a:rPr lang="en-US" dirty="0"/>
            </a:br>
            <a:endParaRPr lang="en-US" dirty="0"/>
          </a:p>
        </p:txBody>
      </p:sp>
    </p:spTree>
    <p:extLst>
      <p:ext uri="{BB962C8B-B14F-4D97-AF65-F5344CB8AC3E}">
        <p14:creationId xmlns:p14="http://schemas.microsoft.com/office/powerpoint/2010/main" val="2224983534"/>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144</a:t>
            </a:r>
            <a:endParaRPr lang="en-US" dirty="0"/>
          </a:p>
        </p:txBody>
      </p:sp>
      <p:sp>
        <p:nvSpPr>
          <p:cNvPr id="3" name="Content Placeholder 2"/>
          <p:cNvSpPr>
            <a:spLocks noGrp="1"/>
          </p:cNvSpPr>
          <p:nvPr>
            <p:ph sz="quarter" idx="1"/>
          </p:nvPr>
        </p:nvSpPr>
        <p:spPr/>
        <p:txBody>
          <a:bodyPr/>
          <a:lstStyle/>
          <a:p>
            <a:r>
              <a:rPr lang="en-US" sz="2800" dirty="0"/>
              <a:t>About how long should it take you to get all of the pictures? </a:t>
            </a:r>
            <a:endParaRPr lang="en-US" sz="2800" dirty="0" smtClean="0"/>
          </a:p>
          <a:p>
            <a:pPr lvl="1"/>
            <a:r>
              <a:rPr lang="en-US" sz="2500" dirty="0" smtClean="0">
                <a:solidFill>
                  <a:srgbClr val="FF0000"/>
                </a:solidFill>
              </a:rPr>
              <a:t>21 (3) (2) + 2 (10) = 146 min = </a:t>
            </a:r>
            <a:r>
              <a:rPr lang="en-US" sz="2500" b="1" dirty="0" smtClean="0">
                <a:solidFill>
                  <a:srgbClr val="FF0000"/>
                </a:solidFill>
              </a:rPr>
              <a:t>2 </a:t>
            </a:r>
            <a:r>
              <a:rPr lang="en-US" sz="2500" b="1" dirty="0" err="1" smtClean="0">
                <a:solidFill>
                  <a:srgbClr val="FF0000"/>
                </a:solidFill>
              </a:rPr>
              <a:t>hrs</a:t>
            </a:r>
            <a:r>
              <a:rPr lang="en-US" sz="2500" b="1" dirty="0" smtClean="0">
                <a:solidFill>
                  <a:srgbClr val="FF0000"/>
                </a:solidFill>
              </a:rPr>
              <a:t>, 26 min</a:t>
            </a:r>
            <a:endParaRPr lang="en-US" sz="2500" b="1" dirty="0">
              <a:solidFill>
                <a:srgbClr val="FF0000"/>
              </a:solidFill>
            </a:endParaRPr>
          </a:p>
          <a:p>
            <a:r>
              <a:rPr lang="en-US" sz="2800" dirty="0"/>
              <a:t>What is the latest time you can start taking pictures if you get back from lunch at 12:30 PM? </a:t>
            </a:r>
            <a:endParaRPr lang="en-US" sz="2800" dirty="0" smtClean="0"/>
          </a:p>
          <a:p>
            <a:pPr lvl="1"/>
            <a:r>
              <a:rPr lang="en-US" sz="2500" dirty="0" smtClean="0">
                <a:solidFill>
                  <a:srgbClr val="FF0000"/>
                </a:solidFill>
              </a:rPr>
              <a:t>Must start by 1:04 PM</a:t>
            </a:r>
          </a:p>
          <a:p>
            <a:r>
              <a:rPr lang="en-US" sz="2800" dirty="0" smtClean="0"/>
              <a:t>Explain </a:t>
            </a:r>
            <a:r>
              <a:rPr lang="en-US" sz="2800" dirty="0"/>
              <a:t>why you chose this time. </a:t>
            </a:r>
          </a:p>
          <a:p>
            <a:pPr marL="0" indent="0">
              <a:buNone/>
            </a:pPr>
            <a:r>
              <a:rPr lang="en-US" dirty="0"/>
              <a:t/>
            </a:r>
            <a:br>
              <a:rPr lang="en-US" dirty="0"/>
            </a:br>
            <a:endParaRPr lang="en-US" dirty="0"/>
          </a:p>
          <a:p>
            <a:endParaRPr lang="en-US" dirty="0"/>
          </a:p>
        </p:txBody>
      </p:sp>
    </p:spTree>
    <p:extLst>
      <p:ext uri="{BB962C8B-B14F-4D97-AF65-F5344CB8AC3E}">
        <p14:creationId xmlns:p14="http://schemas.microsoft.com/office/powerpoint/2010/main" val="1628186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to </a:t>
            </a:r>
            <a:r>
              <a:rPr lang="en-US" dirty="0" smtClean="0"/>
              <a:t>Day </a:t>
            </a:r>
            <a:r>
              <a:rPr lang="en-US" dirty="0" smtClean="0"/>
              <a:t>95</a:t>
            </a:r>
            <a:endParaRPr lang="en-US" dirty="0"/>
          </a:p>
        </p:txBody>
      </p:sp>
      <p:sp>
        <p:nvSpPr>
          <p:cNvPr id="3" name="Content Placeholder 2"/>
          <p:cNvSpPr>
            <a:spLocks noGrp="1"/>
          </p:cNvSpPr>
          <p:nvPr>
            <p:ph sz="quarter" idx="1"/>
          </p:nvPr>
        </p:nvSpPr>
        <p:spPr/>
        <p:txBody>
          <a:bodyPr/>
          <a:lstStyle/>
          <a:p>
            <a:r>
              <a:rPr lang="en-US" altLang="en-US" dirty="0"/>
              <a:t>If the taxi ride is 5¼ miles, what is the fare</a:t>
            </a:r>
            <a:r>
              <a:rPr lang="en-US" altLang="en-US" dirty="0" smtClean="0"/>
              <a:t>?</a:t>
            </a:r>
          </a:p>
          <a:p>
            <a:pPr lvl="1"/>
            <a:r>
              <a:rPr lang="en-US" altLang="en-US" dirty="0" smtClean="0">
                <a:solidFill>
                  <a:srgbClr val="FF0000"/>
                </a:solidFill>
              </a:rPr>
              <a:t>$12.00</a:t>
            </a:r>
          </a:p>
          <a:p>
            <a:r>
              <a:rPr lang="en-US" altLang="en-US" dirty="0" smtClean="0"/>
              <a:t> </a:t>
            </a:r>
            <a:r>
              <a:rPr lang="en-US" altLang="en-US" dirty="0"/>
              <a:t>What if you had $15, how many miles could you travel</a:t>
            </a:r>
            <a:r>
              <a:rPr lang="en-US" altLang="en-US" dirty="0" smtClean="0"/>
              <a:t>?</a:t>
            </a:r>
          </a:p>
          <a:p>
            <a:pPr lvl="1"/>
            <a:r>
              <a:rPr lang="en-US" dirty="0" smtClean="0">
                <a:solidFill>
                  <a:srgbClr val="FF0000"/>
                </a:solidFill>
              </a:rPr>
              <a:t>6 miles</a:t>
            </a:r>
            <a:endParaRPr lang="en-US" dirty="0">
              <a:solidFill>
                <a:srgbClr val="FF0000"/>
              </a:solidFill>
            </a:endParaRPr>
          </a:p>
        </p:txBody>
      </p:sp>
    </p:spTree>
    <p:extLst>
      <p:ext uri="{BB962C8B-B14F-4D97-AF65-F5344CB8AC3E}">
        <p14:creationId xmlns:p14="http://schemas.microsoft.com/office/powerpoint/2010/main" val="576655682"/>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dirty="0" smtClean="0"/>
              <a:t>School </a:t>
            </a:r>
            <a:r>
              <a:rPr lang="en-US" dirty="0" smtClean="0"/>
              <a:t>Day </a:t>
            </a:r>
            <a:r>
              <a:rPr lang="en-US" dirty="0" smtClean="0"/>
              <a:t>145</a:t>
            </a:r>
            <a:endParaRPr lang="en-US" dirty="0"/>
          </a:p>
        </p:txBody>
      </p:sp>
      <p:sp>
        <p:nvSpPr>
          <p:cNvPr id="26627" name="Rectangle 3"/>
          <p:cNvSpPr>
            <a:spLocks noGrp="1" noChangeArrowheads="1"/>
          </p:cNvSpPr>
          <p:nvPr>
            <p:ph sz="quarter" idx="1"/>
          </p:nvPr>
        </p:nvSpPr>
        <p:spPr/>
        <p:txBody>
          <a:bodyPr/>
          <a:lstStyle/>
          <a:p>
            <a:r>
              <a:rPr lang="en-US" sz="2400" dirty="0"/>
              <a:t>The Local University employs four full-time groundskeepers to keep their sports fields in top playing condition. You are applying fertilizer to a football field in preparation for the spring growing season. The field is 360 feet long and 160 feet wide. You use 8 pounds of fertilizer per 1,000 square feet. The fertilizer comes in 50-pound bags. How many bags of fertilizer will you need to load on the tractor trailer to complete the job? </a:t>
            </a:r>
            <a:endParaRPr lang="en-US" sz="2400" dirty="0" smtClean="0"/>
          </a:p>
          <a:p>
            <a:r>
              <a:rPr lang="en-US" sz="2400" dirty="0" smtClean="0"/>
              <a:t>What </a:t>
            </a:r>
            <a:r>
              <a:rPr lang="en-US" sz="2400" dirty="0"/>
              <a:t>formula do you need to use to solve this problem and how did you know that? </a:t>
            </a:r>
            <a:r>
              <a:rPr lang="en-US" dirty="0"/>
              <a:t/>
            </a:r>
            <a:br>
              <a:rPr lang="en-US" dirty="0"/>
            </a:br>
            <a:endParaRPr lang="en-US" dirty="0"/>
          </a:p>
        </p:txBody>
      </p:sp>
    </p:spTree>
    <p:extLst>
      <p:ext uri="{BB962C8B-B14F-4D97-AF65-F5344CB8AC3E}">
        <p14:creationId xmlns:p14="http://schemas.microsoft.com/office/powerpoint/2010/main" val="650257490"/>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145</a:t>
            </a:r>
            <a:endParaRPr lang="en-US" dirty="0"/>
          </a:p>
        </p:txBody>
      </p:sp>
      <p:sp>
        <p:nvSpPr>
          <p:cNvPr id="3" name="Content Placeholder 2"/>
          <p:cNvSpPr>
            <a:spLocks noGrp="1"/>
          </p:cNvSpPr>
          <p:nvPr>
            <p:ph sz="quarter" idx="1"/>
          </p:nvPr>
        </p:nvSpPr>
        <p:spPr/>
        <p:txBody>
          <a:bodyPr/>
          <a:lstStyle/>
          <a:p>
            <a:r>
              <a:rPr lang="en-US" sz="2800" dirty="0"/>
              <a:t>How many bags of fertilizer will you need to load on the tractor trailer to complete the job? </a:t>
            </a:r>
            <a:endParaRPr lang="en-US" sz="2800" dirty="0" smtClean="0"/>
          </a:p>
          <a:p>
            <a:pPr lvl="1"/>
            <a:r>
              <a:rPr lang="en-US" sz="2500" dirty="0" smtClean="0">
                <a:solidFill>
                  <a:srgbClr val="FF0000"/>
                </a:solidFill>
              </a:rPr>
              <a:t>[360 (160)(8)] / [1000/50] = 9.2   round up to 10 Bags</a:t>
            </a:r>
            <a:endParaRPr lang="en-US" sz="2500" dirty="0">
              <a:solidFill>
                <a:srgbClr val="FF0000"/>
              </a:solidFill>
            </a:endParaRPr>
          </a:p>
          <a:p>
            <a:r>
              <a:rPr lang="en-US" sz="2800" dirty="0"/>
              <a:t>What formula do you need to use to solve this problem and how did you know that</a:t>
            </a:r>
            <a:r>
              <a:rPr lang="en-US" sz="2800" dirty="0" smtClean="0"/>
              <a:t>?</a:t>
            </a:r>
          </a:p>
          <a:p>
            <a:pPr lvl="1"/>
            <a:r>
              <a:rPr lang="en-US" dirty="0" smtClean="0">
                <a:solidFill>
                  <a:srgbClr val="FF0000"/>
                </a:solidFill>
              </a:rPr>
              <a:t>Area formula ( A = </a:t>
            </a:r>
            <a:r>
              <a:rPr lang="en-US" dirty="0" err="1" smtClean="0">
                <a:solidFill>
                  <a:srgbClr val="FF0000"/>
                </a:solidFill>
              </a:rPr>
              <a:t>lw</a:t>
            </a:r>
            <a:r>
              <a:rPr lang="en-US" dirty="0" smtClean="0">
                <a:solidFill>
                  <a:srgbClr val="FF0000"/>
                </a:solidFill>
              </a:rPr>
              <a:t>) from the term “square feet”</a:t>
            </a:r>
            <a:endParaRPr lang="en-US" dirty="0">
              <a:solidFill>
                <a:srgbClr val="FF0000"/>
              </a:solidFill>
            </a:endParaRPr>
          </a:p>
        </p:txBody>
      </p:sp>
    </p:spTree>
    <p:extLst>
      <p:ext uri="{BB962C8B-B14F-4D97-AF65-F5344CB8AC3E}">
        <p14:creationId xmlns:p14="http://schemas.microsoft.com/office/powerpoint/2010/main" val="1943240931"/>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dirty="0" smtClean="0"/>
              <a:t>School </a:t>
            </a:r>
            <a:r>
              <a:rPr lang="en-US" dirty="0" smtClean="0"/>
              <a:t>Day </a:t>
            </a:r>
            <a:r>
              <a:rPr lang="en-US" dirty="0" smtClean="0"/>
              <a:t>146</a:t>
            </a:r>
            <a:endParaRPr lang="en-US" dirty="0"/>
          </a:p>
        </p:txBody>
      </p:sp>
      <p:sp>
        <p:nvSpPr>
          <p:cNvPr id="27651" name="Rectangle 3"/>
          <p:cNvSpPr>
            <a:spLocks noGrp="1" noChangeArrowheads="1"/>
          </p:cNvSpPr>
          <p:nvPr>
            <p:ph sz="quarter" idx="1"/>
          </p:nvPr>
        </p:nvSpPr>
        <p:spPr/>
        <p:txBody>
          <a:bodyPr/>
          <a:lstStyle/>
          <a:p>
            <a:pPr>
              <a:lnSpc>
                <a:spcPct val="90000"/>
              </a:lnSpc>
            </a:pPr>
            <a:r>
              <a:rPr lang="en-US" sz="2800" dirty="0"/>
              <a:t>At </a:t>
            </a:r>
            <a:r>
              <a:rPr lang="en-US" sz="2800" i="1" dirty="0"/>
              <a:t>Appliance City </a:t>
            </a:r>
            <a:r>
              <a:rPr lang="en-US" sz="2800" dirty="0"/>
              <a:t>you sold a refrigerator to a customer for $369.00. </a:t>
            </a:r>
            <a:r>
              <a:rPr lang="en-US" sz="2800" dirty="0" smtClean="0"/>
              <a:t> </a:t>
            </a:r>
            <a:r>
              <a:rPr lang="en-US" sz="2800" i="1" dirty="0" smtClean="0"/>
              <a:t>Appliance </a:t>
            </a:r>
            <a:r>
              <a:rPr lang="en-US" sz="2800" i="1" dirty="0"/>
              <a:t>City </a:t>
            </a:r>
            <a:r>
              <a:rPr lang="en-US" sz="2800" dirty="0"/>
              <a:t>advertises that if a customer finds the same refrigerator anywhere else for a lower price you will give a refund equal to 150% of the price difference. </a:t>
            </a:r>
            <a:r>
              <a:rPr lang="en-US" sz="2800" dirty="0" smtClean="0"/>
              <a:t> The </a:t>
            </a:r>
            <a:r>
              <a:rPr lang="en-US" sz="2800" dirty="0"/>
              <a:t>customer returns with a </a:t>
            </a:r>
            <a:r>
              <a:rPr lang="en-US" sz="2800" i="1" dirty="0"/>
              <a:t>Kitchen Stuff Inc</a:t>
            </a:r>
            <a:r>
              <a:rPr lang="en-US" sz="2800" dirty="0"/>
              <a:t>. ad that shows the same refrigerator for $335.00. </a:t>
            </a:r>
            <a:r>
              <a:rPr lang="en-US" sz="2800" dirty="0" smtClean="0"/>
              <a:t> After </a:t>
            </a:r>
            <a:r>
              <a:rPr lang="en-US" sz="2800" dirty="0"/>
              <a:t>you give the advertised refund to the customer, what is the customer's final cost</a:t>
            </a:r>
            <a:r>
              <a:rPr lang="en-US" sz="2800" dirty="0" smtClean="0"/>
              <a:t>?</a:t>
            </a:r>
          </a:p>
          <a:p>
            <a:pPr>
              <a:lnSpc>
                <a:spcPct val="90000"/>
              </a:lnSpc>
            </a:pPr>
            <a:r>
              <a:rPr lang="en-US" sz="2800" dirty="0" smtClean="0"/>
              <a:t> </a:t>
            </a:r>
            <a:r>
              <a:rPr lang="en-US" sz="2800" dirty="0"/>
              <a:t>Explain how you can use mental math to calculate the refund. </a:t>
            </a:r>
          </a:p>
        </p:txBody>
      </p:sp>
    </p:spTree>
    <p:extLst>
      <p:ext uri="{BB962C8B-B14F-4D97-AF65-F5344CB8AC3E}">
        <p14:creationId xmlns:p14="http://schemas.microsoft.com/office/powerpoint/2010/main" val="1542588298"/>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146</a:t>
            </a:r>
            <a:endParaRPr lang="en-US" dirty="0"/>
          </a:p>
        </p:txBody>
      </p:sp>
      <p:sp>
        <p:nvSpPr>
          <p:cNvPr id="3" name="Content Placeholder 2"/>
          <p:cNvSpPr>
            <a:spLocks noGrp="1"/>
          </p:cNvSpPr>
          <p:nvPr>
            <p:ph sz="quarter" idx="1"/>
          </p:nvPr>
        </p:nvSpPr>
        <p:spPr/>
        <p:txBody>
          <a:bodyPr/>
          <a:lstStyle/>
          <a:p>
            <a:r>
              <a:rPr lang="en-US" sz="2400" dirty="0"/>
              <a:t>After you give the advertised refund to the customer, what is the customer's final cost</a:t>
            </a:r>
            <a:r>
              <a:rPr lang="en-US" sz="2400" dirty="0" smtClean="0"/>
              <a:t>?</a:t>
            </a:r>
          </a:p>
          <a:p>
            <a:pPr lvl="1"/>
            <a:r>
              <a:rPr lang="en-US" sz="2100" dirty="0" smtClean="0">
                <a:solidFill>
                  <a:srgbClr val="FF0000"/>
                </a:solidFill>
              </a:rPr>
              <a:t>369 – [(369-335)1.50] = $318.00</a:t>
            </a:r>
          </a:p>
          <a:p>
            <a:r>
              <a:rPr lang="en-US" sz="2400" dirty="0"/>
              <a:t>Explain how you can use mental math to calculate the refund. </a:t>
            </a:r>
          </a:p>
          <a:p>
            <a:endParaRPr lang="en-US" sz="2400" dirty="0">
              <a:solidFill>
                <a:srgbClr val="FF0000"/>
              </a:solidFill>
            </a:endParaRPr>
          </a:p>
          <a:p>
            <a:endParaRPr lang="en-US" dirty="0"/>
          </a:p>
        </p:txBody>
      </p:sp>
    </p:spTree>
    <p:extLst>
      <p:ext uri="{BB962C8B-B14F-4D97-AF65-F5344CB8AC3E}">
        <p14:creationId xmlns:p14="http://schemas.microsoft.com/office/powerpoint/2010/main" val="2170912966"/>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dirty="0" smtClean="0"/>
              <a:t>School </a:t>
            </a:r>
            <a:r>
              <a:rPr lang="en-US" dirty="0" smtClean="0"/>
              <a:t>Day </a:t>
            </a:r>
            <a:r>
              <a:rPr lang="en-US" dirty="0" smtClean="0"/>
              <a:t>147</a:t>
            </a:r>
            <a:endParaRPr lang="en-US" dirty="0"/>
          </a:p>
        </p:txBody>
      </p:sp>
      <p:sp>
        <p:nvSpPr>
          <p:cNvPr id="28675" name="Rectangle 3"/>
          <p:cNvSpPr>
            <a:spLocks noGrp="1" noChangeArrowheads="1"/>
          </p:cNvSpPr>
          <p:nvPr>
            <p:ph sz="quarter" idx="1"/>
          </p:nvPr>
        </p:nvSpPr>
        <p:spPr/>
        <p:txBody>
          <a:bodyPr/>
          <a:lstStyle/>
          <a:p>
            <a:r>
              <a:rPr lang="en-US" sz="2400" dirty="0"/>
              <a:t>The mayor of the city wants information to apply for a national grant to bring money in for street improvements. You are an urban planner assessing the growth of the city to determine if there is data to support the grant proposal. Ten years ago, the city's population was 249,583. Its current population is 318,270. By about what percentage has the city grown over the past ten years? </a:t>
            </a:r>
            <a:endParaRPr lang="en-US" sz="2400" dirty="0" smtClean="0"/>
          </a:p>
          <a:p>
            <a:r>
              <a:rPr lang="en-US" sz="2400" dirty="0" smtClean="0"/>
              <a:t>What </a:t>
            </a:r>
            <a:r>
              <a:rPr lang="en-US" sz="2400" dirty="0"/>
              <a:t>would you expect the population to be in 10 more years if the city continues to grow at the same rate? Do you think the city should be awarded the grant? </a:t>
            </a:r>
          </a:p>
          <a:p>
            <a:endParaRPr lang="en-US" dirty="0"/>
          </a:p>
        </p:txBody>
      </p:sp>
    </p:spTree>
    <p:extLst>
      <p:ext uri="{BB962C8B-B14F-4D97-AF65-F5344CB8AC3E}">
        <p14:creationId xmlns:p14="http://schemas.microsoft.com/office/powerpoint/2010/main" val="845799193"/>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147</a:t>
            </a:r>
            <a:endParaRPr lang="en-US" dirty="0"/>
          </a:p>
        </p:txBody>
      </p:sp>
      <p:sp>
        <p:nvSpPr>
          <p:cNvPr id="3" name="Content Placeholder 2"/>
          <p:cNvSpPr>
            <a:spLocks noGrp="1"/>
          </p:cNvSpPr>
          <p:nvPr>
            <p:ph sz="quarter" idx="1"/>
          </p:nvPr>
        </p:nvSpPr>
        <p:spPr/>
        <p:txBody>
          <a:bodyPr/>
          <a:lstStyle/>
          <a:p>
            <a:r>
              <a:rPr lang="en-US" sz="2800" dirty="0"/>
              <a:t>By about what percentage has the city grown over the past ten years? </a:t>
            </a:r>
            <a:endParaRPr lang="en-US" sz="2800" dirty="0" smtClean="0"/>
          </a:p>
          <a:p>
            <a:pPr lvl="1"/>
            <a:r>
              <a:rPr lang="en-US" sz="2500" dirty="0" smtClean="0">
                <a:solidFill>
                  <a:srgbClr val="FF0000"/>
                </a:solidFill>
              </a:rPr>
              <a:t>318270 – 249583 = 68687</a:t>
            </a:r>
          </a:p>
          <a:p>
            <a:pPr lvl="1"/>
            <a:r>
              <a:rPr lang="en-US" sz="2500" dirty="0" smtClean="0">
                <a:solidFill>
                  <a:srgbClr val="FF0000"/>
                </a:solidFill>
              </a:rPr>
              <a:t>68687 / 249583 = 0.275</a:t>
            </a:r>
          </a:p>
          <a:p>
            <a:pPr lvl="1"/>
            <a:r>
              <a:rPr lang="en-US" sz="2500" dirty="0" smtClean="0">
                <a:solidFill>
                  <a:srgbClr val="FF0000"/>
                </a:solidFill>
              </a:rPr>
              <a:t>0.275 x 100 = 27.5%  growth rate</a:t>
            </a:r>
            <a:endParaRPr lang="en-US" sz="2500" dirty="0">
              <a:solidFill>
                <a:srgbClr val="FF0000"/>
              </a:solidFill>
            </a:endParaRPr>
          </a:p>
          <a:p>
            <a:r>
              <a:rPr lang="en-US" sz="2800" dirty="0"/>
              <a:t>What would you expect the population to be in 10 more years if the city continues to grow at the same rate? </a:t>
            </a:r>
            <a:endParaRPr lang="en-US" sz="2800" dirty="0" smtClean="0"/>
          </a:p>
          <a:p>
            <a:pPr lvl="2"/>
            <a:r>
              <a:rPr lang="en-US" sz="2200" dirty="0" smtClean="0">
                <a:solidFill>
                  <a:srgbClr val="FF0000"/>
                </a:solidFill>
              </a:rPr>
              <a:t>318270 x 127.5% = 40,579,425  people in 10 years</a:t>
            </a:r>
          </a:p>
          <a:p>
            <a:r>
              <a:rPr lang="en-US" sz="2800" dirty="0" smtClean="0"/>
              <a:t>Do </a:t>
            </a:r>
            <a:r>
              <a:rPr lang="en-US" sz="2800" dirty="0"/>
              <a:t>you think the city should be awarded the grant? </a:t>
            </a:r>
          </a:p>
          <a:p>
            <a:endParaRPr lang="en-US" dirty="0"/>
          </a:p>
        </p:txBody>
      </p:sp>
    </p:spTree>
    <p:extLst>
      <p:ext uri="{BB962C8B-B14F-4D97-AF65-F5344CB8AC3E}">
        <p14:creationId xmlns:p14="http://schemas.microsoft.com/office/powerpoint/2010/main" val="3311119764"/>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dirty="0" smtClean="0"/>
              <a:t>School </a:t>
            </a:r>
            <a:r>
              <a:rPr lang="en-US" dirty="0" smtClean="0"/>
              <a:t>Day </a:t>
            </a:r>
            <a:r>
              <a:rPr lang="en-US" dirty="0" smtClean="0"/>
              <a:t>148</a:t>
            </a:r>
            <a:endParaRPr lang="en-US" dirty="0"/>
          </a:p>
        </p:txBody>
      </p:sp>
      <p:sp>
        <p:nvSpPr>
          <p:cNvPr id="29699" name="Rectangle 3"/>
          <p:cNvSpPr>
            <a:spLocks noGrp="1" noChangeArrowheads="1"/>
          </p:cNvSpPr>
          <p:nvPr>
            <p:ph sz="quarter" idx="1"/>
          </p:nvPr>
        </p:nvSpPr>
        <p:spPr/>
        <p:txBody>
          <a:bodyPr/>
          <a:lstStyle/>
          <a:p>
            <a:pPr>
              <a:lnSpc>
                <a:spcPct val="80000"/>
              </a:lnSpc>
            </a:pPr>
            <a:r>
              <a:rPr lang="en-US" sz="2400" dirty="0"/>
              <a:t>As the office manager at </a:t>
            </a:r>
            <a:r>
              <a:rPr lang="en-US" sz="2400" i="1" dirty="0" smtClean="0"/>
              <a:t>Acme Co</a:t>
            </a:r>
            <a:r>
              <a:rPr lang="en-US" sz="2400" dirty="0" smtClean="0"/>
              <a:t>., </a:t>
            </a:r>
            <a:r>
              <a:rPr lang="en-US" sz="2400" dirty="0"/>
              <a:t>you are responsible for </a:t>
            </a:r>
            <a:r>
              <a:rPr lang="en-US" sz="2400" dirty="0" smtClean="0"/>
              <a:t>purchasing supplies</a:t>
            </a:r>
            <a:r>
              <a:rPr lang="en-US" sz="2400" dirty="0"/>
              <a:t>. You have a budget and need to justify all purchases to your boss. You are comparing prices from 2 office supply stores. Your office needs 5 cases of blue paper. </a:t>
            </a:r>
            <a:r>
              <a:rPr lang="en-US" sz="2400" i="1" dirty="0"/>
              <a:t>Home &amp; Office Headquarters</a:t>
            </a:r>
            <a:r>
              <a:rPr lang="en-US" sz="2400" dirty="0"/>
              <a:t> lists a case of paper at $25.85 with a 10% discount on an order of 5 cases or more. </a:t>
            </a:r>
            <a:r>
              <a:rPr lang="en-US" sz="2400" i="1" dirty="0"/>
              <a:t>Office Supplies R Us</a:t>
            </a:r>
            <a:r>
              <a:rPr lang="en-US" sz="2400" dirty="0"/>
              <a:t> lists a case of paper at $27.36 with a 15% discount on 5 cases or more. Delivery costs from </a:t>
            </a:r>
            <a:r>
              <a:rPr lang="en-US" sz="2400" i="1" dirty="0"/>
              <a:t>Home &amp; Office Headquarters</a:t>
            </a:r>
            <a:r>
              <a:rPr lang="en-US" sz="2400" dirty="0"/>
              <a:t> are $2.50 per case. </a:t>
            </a:r>
            <a:r>
              <a:rPr lang="en-US" sz="2400" i="1" dirty="0"/>
              <a:t>Office Supplies R Us</a:t>
            </a:r>
            <a:r>
              <a:rPr lang="en-US" sz="2400" dirty="0"/>
              <a:t> will deliver for $10 an order. </a:t>
            </a:r>
            <a:r>
              <a:rPr lang="en-US" sz="2400" dirty="0" smtClean="0"/>
              <a:t> What </a:t>
            </a:r>
            <a:r>
              <a:rPr lang="en-US" sz="2400" dirty="0"/>
              <a:t>is the least amount that you would have to spend for the paper? </a:t>
            </a:r>
            <a:endParaRPr lang="en-US" sz="2400" dirty="0" smtClean="0"/>
          </a:p>
          <a:p>
            <a:pPr>
              <a:lnSpc>
                <a:spcPct val="80000"/>
              </a:lnSpc>
            </a:pPr>
            <a:r>
              <a:rPr lang="en-US" sz="2400" dirty="0" smtClean="0"/>
              <a:t>How </a:t>
            </a:r>
            <a:r>
              <a:rPr lang="en-US" sz="2400" dirty="0"/>
              <a:t>much money will you save since you took the time to comparison shop? </a:t>
            </a:r>
          </a:p>
          <a:p>
            <a:pPr>
              <a:lnSpc>
                <a:spcPct val="80000"/>
              </a:lnSpc>
            </a:pPr>
            <a:endParaRPr lang="en-US" sz="2800" dirty="0"/>
          </a:p>
        </p:txBody>
      </p:sp>
    </p:spTree>
    <p:extLst>
      <p:ext uri="{BB962C8B-B14F-4D97-AF65-F5344CB8AC3E}">
        <p14:creationId xmlns:p14="http://schemas.microsoft.com/office/powerpoint/2010/main" val="1882493324"/>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148</a:t>
            </a:r>
            <a:endParaRPr lang="en-US" dirty="0"/>
          </a:p>
        </p:txBody>
      </p:sp>
      <p:sp>
        <p:nvSpPr>
          <p:cNvPr id="3" name="Content Placeholder 2"/>
          <p:cNvSpPr>
            <a:spLocks noGrp="1"/>
          </p:cNvSpPr>
          <p:nvPr>
            <p:ph sz="quarter" idx="1"/>
          </p:nvPr>
        </p:nvSpPr>
        <p:spPr/>
        <p:txBody>
          <a:bodyPr/>
          <a:lstStyle/>
          <a:p>
            <a:pPr>
              <a:lnSpc>
                <a:spcPct val="80000"/>
              </a:lnSpc>
            </a:pPr>
            <a:r>
              <a:rPr lang="en-US" sz="2800" dirty="0"/>
              <a:t>What is the least amount that you would have to spend for the paper? </a:t>
            </a:r>
            <a:endParaRPr lang="en-US" sz="2800" dirty="0" smtClean="0"/>
          </a:p>
          <a:p>
            <a:pPr lvl="1">
              <a:lnSpc>
                <a:spcPct val="80000"/>
              </a:lnSpc>
            </a:pPr>
            <a:r>
              <a:rPr lang="en-US" sz="2500" dirty="0" smtClean="0">
                <a:solidFill>
                  <a:srgbClr val="FF0000"/>
                </a:solidFill>
              </a:rPr>
              <a:t>$126.28</a:t>
            </a:r>
            <a:endParaRPr lang="en-US" sz="2500" dirty="0">
              <a:solidFill>
                <a:srgbClr val="FF0000"/>
              </a:solidFill>
            </a:endParaRPr>
          </a:p>
          <a:p>
            <a:pPr>
              <a:lnSpc>
                <a:spcPct val="80000"/>
              </a:lnSpc>
            </a:pPr>
            <a:r>
              <a:rPr lang="en-US" sz="2800" dirty="0"/>
              <a:t>How much money will you save since you took the time to comparison shop? </a:t>
            </a:r>
            <a:endParaRPr lang="en-US" sz="2800" dirty="0" smtClean="0"/>
          </a:p>
          <a:p>
            <a:pPr lvl="1"/>
            <a:r>
              <a:rPr lang="en-US" dirty="0" smtClean="0">
                <a:solidFill>
                  <a:srgbClr val="FF0000"/>
                </a:solidFill>
              </a:rPr>
              <a:t>$2.55</a:t>
            </a:r>
            <a:endParaRPr lang="en-US" dirty="0">
              <a:solidFill>
                <a:srgbClr val="FF0000"/>
              </a:solidFill>
            </a:endParaRPr>
          </a:p>
        </p:txBody>
      </p:sp>
    </p:spTree>
    <p:extLst>
      <p:ext uri="{BB962C8B-B14F-4D97-AF65-F5344CB8AC3E}">
        <p14:creationId xmlns:p14="http://schemas.microsoft.com/office/powerpoint/2010/main" val="3665386506"/>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149</a:t>
            </a:r>
          </a:p>
        </p:txBody>
      </p:sp>
      <p:sp>
        <p:nvSpPr>
          <p:cNvPr id="16387" name="Rectangle 3"/>
          <p:cNvSpPr>
            <a:spLocks noGrp="1" noChangeArrowheads="1"/>
          </p:cNvSpPr>
          <p:nvPr>
            <p:ph sz="quarter" idx="1"/>
          </p:nvPr>
        </p:nvSpPr>
        <p:spPr/>
        <p:txBody>
          <a:bodyPr/>
          <a:lstStyle/>
          <a:p>
            <a:pPr eaLnBrk="1" hangingPunct="1"/>
            <a:r>
              <a:rPr lang="en-US" altLang="en-US" dirty="0" smtClean="0"/>
              <a:t>A piece of wire 63 inches long is cut into 2 parts. The 2 parts are then bent to form 2 different-size squares. The difference between the measures of the perimeters of the 2 squares is 5 inches. What is the sum of the areas of the 2 squares? </a:t>
            </a:r>
          </a:p>
          <a:p>
            <a:pPr eaLnBrk="1" hangingPunct="1"/>
            <a:r>
              <a:rPr lang="en-US" altLang="en-US" dirty="0" smtClean="0"/>
              <a:t>Explain the concepts of perimeter and area using this problem as an example.  </a:t>
            </a:r>
          </a:p>
          <a:p>
            <a:pPr eaLnBrk="1" hangingPunct="1"/>
            <a:endParaRPr lang="en-US" altLang="en-US" dirty="0" smtClean="0"/>
          </a:p>
          <a:p>
            <a:pPr eaLnBrk="1" hangingPunct="1"/>
            <a:endParaRPr lang="en-US" altLang="en-US" dirty="0" smtClean="0"/>
          </a:p>
        </p:txBody>
      </p:sp>
    </p:spTree>
    <p:extLst>
      <p:ext uri="{BB962C8B-B14F-4D97-AF65-F5344CB8AC3E}">
        <p14:creationId xmlns:p14="http://schemas.microsoft.com/office/powerpoint/2010/main" val="3263870406"/>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149</a:t>
            </a:r>
            <a:endParaRPr lang="en-US" dirty="0"/>
          </a:p>
        </p:txBody>
      </p:sp>
      <p:sp>
        <p:nvSpPr>
          <p:cNvPr id="3" name="Content Placeholder 2"/>
          <p:cNvSpPr>
            <a:spLocks noGrp="1"/>
          </p:cNvSpPr>
          <p:nvPr>
            <p:ph sz="quarter" idx="1"/>
          </p:nvPr>
        </p:nvSpPr>
        <p:spPr/>
        <p:txBody>
          <a:bodyPr/>
          <a:lstStyle/>
          <a:p>
            <a:r>
              <a:rPr lang="en-US" altLang="en-US" dirty="0"/>
              <a:t>What is the sum of the areas of the 2 squares</a:t>
            </a:r>
            <a:r>
              <a:rPr lang="en-US" altLang="en-US" dirty="0" smtClean="0"/>
              <a:t>?</a:t>
            </a:r>
          </a:p>
          <a:p>
            <a:pPr lvl="1"/>
            <a:r>
              <a:rPr lang="en-US" altLang="en-US" dirty="0" smtClean="0">
                <a:solidFill>
                  <a:srgbClr val="FF0000"/>
                </a:solidFill>
              </a:rPr>
              <a:t>124.8125 </a:t>
            </a:r>
            <a:r>
              <a:rPr lang="en-US" altLang="en-US" dirty="0" err="1" smtClean="0">
                <a:solidFill>
                  <a:srgbClr val="FF0000"/>
                </a:solidFill>
              </a:rPr>
              <a:t>sq</a:t>
            </a:r>
            <a:r>
              <a:rPr lang="en-US" altLang="en-US" dirty="0" smtClean="0">
                <a:solidFill>
                  <a:srgbClr val="FF0000"/>
                </a:solidFill>
              </a:rPr>
              <a:t> in is the sum of the areas</a:t>
            </a:r>
            <a:r>
              <a:rPr lang="en-US" altLang="en-US" dirty="0" smtClean="0"/>
              <a:t> </a:t>
            </a:r>
            <a:endParaRPr lang="en-US" altLang="en-US" dirty="0"/>
          </a:p>
          <a:p>
            <a:r>
              <a:rPr lang="en-US" altLang="en-US" dirty="0"/>
              <a:t>Explain the concepts of perimeter and area using this problem as an example.  </a:t>
            </a:r>
          </a:p>
          <a:p>
            <a:endParaRPr lang="en-US" dirty="0"/>
          </a:p>
        </p:txBody>
      </p:sp>
    </p:spTree>
    <p:extLst>
      <p:ext uri="{BB962C8B-B14F-4D97-AF65-F5344CB8AC3E}">
        <p14:creationId xmlns:p14="http://schemas.microsoft.com/office/powerpoint/2010/main" val="5594443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en-US" dirty="0"/>
              <a:t>School </a:t>
            </a:r>
            <a:r>
              <a:rPr lang="en-US" altLang="en-US" dirty="0" smtClean="0"/>
              <a:t>Day </a:t>
            </a:r>
            <a:r>
              <a:rPr lang="en-US" altLang="en-US" dirty="0" smtClean="0"/>
              <a:t>96</a:t>
            </a:r>
          </a:p>
        </p:txBody>
      </p:sp>
      <p:sp>
        <p:nvSpPr>
          <p:cNvPr id="5123" name="Rectangle 3"/>
          <p:cNvSpPr>
            <a:spLocks noGrp="1" noChangeArrowheads="1"/>
          </p:cNvSpPr>
          <p:nvPr>
            <p:ph sz="quarter" idx="1"/>
          </p:nvPr>
        </p:nvSpPr>
        <p:spPr/>
        <p:txBody>
          <a:bodyPr>
            <a:normAutofit/>
          </a:bodyPr>
          <a:lstStyle/>
          <a:p>
            <a:r>
              <a:rPr lang="en-US" altLang="en-US" sz="2800" dirty="0" smtClean="0"/>
              <a:t>An odometer records the number of miles a car has traveled. When the Santos family left for Florida, the odometer read 8765.2 miles. When they arrived in Florida, it was 9382.7 miles. They drove 18.6 miles while they were in Florida. They returned home of the same roads they used for driving to Florida. If gasoline is $3.50/gal and their car gets 22 mpg, how much did it cost them for their trip? How could they have reduced their transportation costs? </a:t>
            </a:r>
          </a:p>
        </p:txBody>
      </p:sp>
    </p:spTree>
    <p:extLst>
      <p:ext uri="{BB962C8B-B14F-4D97-AF65-F5344CB8AC3E}">
        <p14:creationId xmlns:p14="http://schemas.microsoft.com/office/powerpoint/2010/main" val="114526430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dirty="0" smtClean="0"/>
              <a:t>School </a:t>
            </a:r>
            <a:r>
              <a:rPr lang="en-US" dirty="0" smtClean="0"/>
              <a:t>Day </a:t>
            </a:r>
            <a:r>
              <a:rPr lang="en-US" dirty="0" smtClean="0"/>
              <a:t>150</a:t>
            </a:r>
            <a:endParaRPr lang="en-US" dirty="0"/>
          </a:p>
        </p:txBody>
      </p:sp>
      <p:sp>
        <p:nvSpPr>
          <p:cNvPr id="31747" name="Rectangle 3"/>
          <p:cNvSpPr>
            <a:spLocks noGrp="1" noChangeArrowheads="1"/>
          </p:cNvSpPr>
          <p:nvPr>
            <p:ph sz="quarter" idx="1"/>
          </p:nvPr>
        </p:nvSpPr>
        <p:spPr/>
        <p:txBody>
          <a:bodyPr/>
          <a:lstStyle/>
          <a:p>
            <a:pPr>
              <a:lnSpc>
                <a:spcPct val="90000"/>
              </a:lnSpc>
            </a:pPr>
            <a:r>
              <a:rPr lang="en-US" sz="2800" dirty="0"/>
              <a:t>Charles owns a toy store and stores his inventory of collectable toys at his home office. He keeps them in plastic containers to keep the packaging clean and undamaged. Each container holds 12 toy boxes and he has 278 toy boxes to store and is expecting a shipment of an additional 150 toy boxes. He has 20 containers already. What will be the cost to purchase additional containers at $3.50 each to hold his entire inventory? </a:t>
            </a:r>
            <a:endParaRPr lang="en-US" sz="2800" dirty="0" smtClean="0"/>
          </a:p>
          <a:p>
            <a:pPr>
              <a:lnSpc>
                <a:spcPct val="90000"/>
              </a:lnSpc>
            </a:pPr>
            <a:r>
              <a:rPr lang="en-US" sz="2800" dirty="0" smtClean="0"/>
              <a:t>Explain </a:t>
            </a:r>
            <a:r>
              <a:rPr lang="en-US" sz="2800" dirty="0"/>
              <a:t>why multiplication is the operation that is needed to solve this problem. </a:t>
            </a:r>
          </a:p>
          <a:p>
            <a:pPr>
              <a:lnSpc>
                <a:spcPct val="90000"/>
              </a:lnSpc>
            </a:pPr>
            <a:endParaRPr lang="en-US" dirty="0"/>
          </a:p>
        </p:txBody>
      </p:sp>
    </p:spTree>
    <p:extLst>
      <p:ext uri="{BB962C8B-B14F-4D97-AF65-F5344CB8AC3E}">
        <p14:creationId xmlns:p14="http://schemas.microsoft.com/office/powerpoint/2010/main" val="392610059"/>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to </a:t>
            </a:r>
            <a:r>
              <a:rPr lang="en-US" dirty="0" smtClean="0"/>
              <a:t>Day </a:t>
            </a:r>
            <a:r>
              <a:rPr lang="en-US" dirty="0" smtClean="0"/>
              <a:t>150</a:t>
            </a:r>
            <a:endParaRPr lang="en-US" dirty="0"/>
          </a:p>
        </p:txBody>
      </p:sp>
      <p:sp>
        <p:nvSpPr>
          <p:cNvPr id="3" name="Content Placeholder 2"/>
          <p:cNvSpPr>
            <a:spLocks noGrp="1"/>
          </p:cNvSpPr>
          <p:nvPr>
            <p:ph sz="quarter" idx="1"/>
          </p:nvPr>
        </p:nvSpPr>
        <p:spPr/>
        <p:txBody>
          <a:bodyPr/>
          <a:lstStyle/>
          <a:p>
            <a:pPr>
              <a:lnSpc>
                <a:spcPct val="90000"/>
              </a:lnSpc>
            </a:pPr>
            <a:r>
              <a:rPr lang="en-US" sz="2400" dirty="0"/>
              <a:t>What will be the cost to purchase additional containers at $3.50 each to hold his entire inventory? </a:t>
            </a:r>
            <a:endParaRPr lang="en-US" sz="2400" dirty="0" smtClean="0"/>
          </a:p>
          <a:p>
            <a:pPr lvl="1">
              <a:lnSpc>
                <a:spcPct val="90000"/>
              </a:lnSpc>
            </a:pPr>
            <a:r>
              <a:rPr lang="en-US" sz="2100" dirty="0" smtClean="0">
                <a:solidFill>
                  <a:srgbClr val="FF0000"/>
                </a:solidFill>
              </a:rPr>
              <a:t>278 + 150 = 428 toy boxes</a:t>
            </a:r>
          </a:p>
          <a:p>
            <a:pPr lvl="1">
              <a:lnSpc>
                <a:spcPct val="90000"/>
              </a:lnSpc>
            </a:pPr>
            <a:r>
              <a:rPr lang="en-US" sz="2100" dirty="0" smtClean="0">
                <a:solidFill>
                  <a:srgbClr val="FF0000"/>
                </a:solidFill>
              </a:rPr>
              <a:t>428/12 =35.7  rounded to 36 containers</a:t>
            </a:r>
          </a:p>
          <a:p>
            <a:pPr lvl="1">
              <a:lnSpc>
                <a:spcPct val="90000"/>
              </a:lnSpc>
            </a:pPr>
            <a:r>
              <a:rPr lang="en-US" sz="2100" dirty="0" smtClean="0">
                <a:solidFill>
                  <a:srgbClr val="FF0000"/>
                </a:solidFill>
              </a:rPr>
              <a:t>36 – 20 = 16 more containers needed</a:t>
            </a:r>
          </a:p>
          <a:p>
            <a:pPr lvl="1">
              <a:lnSpc>
                <a:spcPct val="90000"/>
              </a:lnSpc>
            </a:pPr>
            <a:r>
              <a:rPr lang="en-US" sz="2100" dirty="0" smtClean="0">
                <a:solidFill>
                  <a:srgbClr val="FF0000"/>
                </a:solidFill>
              </a:rPr>
              <a:t>16 x $3.50 = </a:t>
            </a:r>
            <a:r>
              <a:rPr lang="en-US" sz="2100" b="1" dirty="0" smtClean="0">
                <a:solidFill>
                  <a:srgbClr val="FF0000"/>
                </a:solidFill>
              </a:rPr>
              <a:t>$56.00</a:t>
            </a:r>
            <a:endParaRPr lang="en-US" sz="2100" b="1" dirty="0">
              <a:solidFill>
                <a:srgbClr val="FF0000"/>
              </a:solidFill>
            </a:endParaRPr>
          </a:p>
          <a:p>
            <a:pPr>
              <a:lnSpc>
                <a:spcPct val="90000"/>
              </a:lnSpc>
            </a:pPr>
            <a:r>
              <a:rPr lang="en-US" sz="2400" dirty="0"/>
              <a:t>Explain why multiplication is the operation that is needed to solve this problem. </a:t>
            </a:r>
          </a:p>
          <a:p>
            <a:endParaRPr lang="en-US" dirty="0"/>
          </a:p>
        </p:txBody>
      </p:sp>
    </p:spTree>
    <p:extLst>
      <p:ext uri="{BB962C8B-B14F-4D97-AF65-F5344CB8AC3E}">
        <p14:creationId xmlns:p14="http://schemas.microsoft.com/office/powerpoint/2010/main" val="1946885354"/>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dirty="0" smtClean="0"/>
              <a:t>School </a:t>
            </a:r>
            <a:r>
              <a:rPr lang="en-US" dirty="0" smtClean="0"/>
              <a:t>Day </a:t>
            </a:r>
            <a:r>
              <a:rPr lang="en-US" dirty="0" smtClean="0"/>
              <a:t>151</a:t>
            </a:r>
            <a:endParaRPr lang="en-US" dirty="0"/>
          </a:p>
        </p:txBody>
      </p:sp>
      <p:sp>
        <p:nvSpPr>
          <p:cNvPr id="32771" name="Rectangle 3"/>
          <p:cNvSpPr>
            <a:spLocks noGrp="1" noChangeArrowheads="1"/>
          </p:cNvSpPr>
          <p:nvPr>
            <p:ph sz="quarter" idx="1"/>
          </p:nvPr>
        </p:nvSpPr>
        <p:spPr/>
        <p:txBody>
          <a:bodyPr>
            <a:normAutofit/>
          </a:bodyPr>
          <a:lstStyle/>
          <a:p>
            <a:r>
              <a:rPr lang="en-US" sz="2800" dirty="0"/>
              <a:t>Todd wants to order the newest video game for his store. His cost is $21.15 and he will sell the game for double the price, plus an additional 15% of the doubled price. He wants to keep the cost of games at about $50 including the additional 8.5% sales tax. Will the customer cost of this game fit those criteria? What is the final customer cost for the game? </a:t>
            </a:r>
            <a:endParaRPr lang="en-US" sz="2800" dirty="0" smtClean="0"/>
          </a:p>
          <a:p>
            <a:r>
              <a:rPr lang="en-US" sz="2800" dirty="0" smtClean="0"/>
              <a:t>Explain </a:t>
            </a:r>
            <a:r>
              <a:rPr lang="en-US" sz="2800" dirty="0"/>
              <a:t>why you think Todd wants to keep the customer cost below $50.</a:t>
            </a:r>
          </a:p>
          <a:p>
            <a:endParaRPr lang="en-US" dirty="0"/>
          </a:p>
        </p:txBody>
      </p:sp>
    </p:spTree>
    <p:extLst>
      <p:ext uri="{BB962C8B-B14F-4D97-AF65-F5344CB8AC3E}">
        <p14:creationId xmlns:p14="http://schemas.microsoft.com/office/powerpoint/2010/main" val="35643078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151</a:t>
            </a:r>
            <a:endParaRPr lang="en-US" dirty="0"/>
          </a:p>
        </p:txBody>
      </p:sp>
      <p:sp>
        <p:nvSpPr>
          <p:cNvPr id="3" name="Content Placeholder 2"/>
          <p:cNvSpPr>
            <a:spLocks noGrp="1"/>
          </p:cNvSpPr>
          <p:nvPr>
            <p:ph sz="quarter" idx="1"/>
          </p:nvPr>
        </p:nvSpPr>
        <p:spPr/>
        <p:txBody>
          <a:bodyPr/>
          <a:lstStyle/>
          <a:p>
            <a:r>
              <a:rPr lang="en-US" sz="2400" dirty="0"/>
              <a:t>Will the customer cost of this game fit those criteria? </a:t>
            </a:r>
            <a:endParaRPr lang="en-US" sz="2400" dirty="0" smtClean="0"/>
          </a:p>
          <a:p>
            <a:pPr lvl="1"/>
            <a:r>
              <a:rPr lang="en-US" sz="2100" dirty="0" smtClean="0">
                <a:solidFill>
                  <a:srgbClr val="FF0000"/>
                </a:solidFill>
              </a:rPr>
              <a:t>Customer cost is above $50</a:t>
            </a:r>
          </a:p>
          <a:p>
            <a:r>
              <a:rPr lang="en-US" sz="2400" dirty="0" smtClean="0"/>
              <a:t>What </a:t>
            </a:r>
            <a:r>
              <a:rPr lang="en-US" sz="2400" dirty="0"/>
              <a:t>is the final customer cost for the game</a:t>
            </a:r>
            <a:r>
              <a:rPr lang="en-US" sz="2400" dirty="0" smtClean="0"/>
              <a:t>?</a:t>
            </a:r>
          </a:p>
          <a:p>
            <a:pPr lvl="1"/>
            <a:r>
              <a:rPr lang="en-US" sz="2100" dirty="0" smtClean="0">
                <a:solidFill>
                  <a:srgbClr val="FF0000"/>
                </a:solidFill>
              </a:rPr>
              <a:t>21.15 x 2 = 42.30</a:t>
            </a:r>
          </a:p>
          <a:p>
            <a:pPr lvl="1"/>
            <a:r>
              <a:rPr lang="en-US" sz="2100" dirty="0" smtClean="0">
                <a:solidFill>
                  <a:srgbClr val="FF0000"/>
                </a:solidFill>
              </a:rPr>
              <a:t>42.30 x 15% = 6.345 rounded to 6.35</a:t>
            </a:r>
          </a:p>
          <a:p>
            <a:pPr lvl="1"/>
            <a:r>
              <a:rPr lang="en-US" sz="2100" dirty="0" smtClean="0">
                <a:solidFill>
                  <a:srgbClr val="FF0000"/>
                </a:solidFill>
              </a:rPr>
              <a:t>42.30 + 6.35 = 48.55 price of game</a:t>
            </a:r>
          </a:p>
          <a:p>
            <a:pPr lvl="1"/>
            <a:r>
              <a:rPr lang="en-US" sz="2100" dirty="0" smtClean="0">
                <a:solidFill>
                  <a:srgbClr val="FF0000"/>
                </a:solidFill>
              </a:rPr>
              <a:t>48.55 x 8.5% tax = 4.12675 rounded to 4.13 tax</a:t>
            </a:r>
          </a:p>
          <a:p>
            <a:pPr lvl="1"/>
            <a:r>
              <a:rPr lang="en-US" sz="2100" dirty="0" smtClean="0">
                <a:solidFill>
                  <a:srgbClr val="FF0000"/>
                </a:solidFill>
              </a:rPr>
              <a:t>48.55 + 4.13 = </a:t>
            </a:r>
            <a:r>
              <a:rPr lang="en-US" sz="2100" b="1" dirty="0" smtClean="0">
                <a:solidFill>
                  <a:srgbClr val="FF0000"/>
                </a:solidFill>
              </a:rPr>
              <a:t>52.68 final cost including tax</a:t>
            </a:r>
            <a:r>
              <a:rPr lang="en-US" sz="2100" b="1" dirty="0" smtClean="0"/>
              <a:t> </a:t>
            </a:r>
            <a:endParaRPr lang="en-US" sz="2100" b="1" dirty="0"/>
          </a:p>
          <a:p>
            <a:r>
              <a:rPr lang="en-US" sz="2400" dirty="0"/>
              <a:t>Explain why you think Todd wants to keep the customer cost below $50.</a:t>
            </a:r>
          </a:p>
          <a:p>
            <a:endParaRPr lang="en-US" dirty="0"/>
          </a:p>
        </p:txBody>
      </p:sp>
    </p:spTree>
    <p:extLst>
      <p:ext uri="{BB962C8B-B14F-4D97-AF65-F5344CB8AC3E}">
        <p14:creationId xmlns:p14="http://schemas.microsoft.com/office/powerpoint/2010/main" val="1483769665"/>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dirty="0" smtClean="0"/>
              <a:t>School </a:t>
            </a:r>
            <a:r>
              <a:rPr lang="en-US" dirty="0" smtClean="0"/>
              <a:t>Day </a:t>
            </a:r>
            <a:r>
              <a:rPr lang="en-US" dirty="0" smtClean="0"/>
              <a:t>152</a:t>
            </a:r>
            <a:endParaRPr lang="en-US" dirty="0"/>
          </a:p>
        </p:txBody>
      </p:sp>
      <p:sp>
        <p:nvSpPr>
          <p:cNvPr id="33795" name="Rectangle 3"/>
          <p:cNvSpPr>
            <a:spLocks noGrp="1" noChangeArrowheads="1"/>
          </p:cNvSpPr>
          <p:nvPr>
            <p:ph sz="quarter" idx="1"/>
          </p:nvPr>
        </p:nvSpPr>
        <p:spPr/>
        <p:txBody>
          <a:bodyPr/>
          <a:lstStyle/>
          <a:p>
            <a:pPr marL="533400" indent="-533400">
              <a:lnSpc>
                <a:spcPct val="90000"/>
              </a:lnSpc>
            </a:pPr>
            <a:r>
              <a:rPr lang="en-US" dirty="0"/>
              <a:t>Stan walks 10 miles a </a:t>
            </a:r>
            <a:r>
              <a:rPr lang="en-US" dirty="0"/>
              <a:t>d</a:t>
            </a:r>
            <a:r>
              <a:rPr lang="en-US" dirty="0" smtClean="0"/>
              <a:t>ay </a:t>
            </a:r>
            <a:r>
              <a:rPr lang="en-US" dirty="0"/>
              <a:t>on his delivery route. He works 5 </a:t>
            </a:r>
            <a:r>
              <a:rPr lang="en-US" dirty="0"/>
              <a:t>d</a:t>
            </a:r>
            <a:r>
              <a:rPr lang="en-US" dirty="0" smtClean="0"/>
              <a:t>ays </a:t>
            </a:r>
            <a:r>
              <a:rPr lang="en-US" dirty="0"/>
              <a:t>per week. He has 15 vacation </a:t>
            </a:r>
            <a:r>
              <a:rPr lang="en-US" dirty="0"/>
              <a:t>d</a:t>
            </a:r>
            <a:r>
              <a:rPr lang="en-US" dirty="0" smtClean="0"/>
              <a:t>ays</a:t>
            </a:r>
            <a:r>
              <a:rPr lang="en-US" dirty="0"/>
              <a:t>, 10 </a:t>
            </a:r>
            <a:r>
              <a:rPr lang="en-US" dirty="0" smtClean="0"/>
              <a:t>holidays</a:t>
            </a:r>
            <a:r>
              <a:rPr lang="en-US" dirty="0"/>
              <a:t>, and 10 sick </a:t>
            </a:r>
            <a:r>
              <a:rPr lang="en-US" dirty="0"/>
              <a:t>d</a:t>
            </a:r>
            <a:r>
              <a:rPr lang="en-US" dirty="0" smtClean="0"/>
              <a:t>ays </a:t>
            </a:r>
            <a:r>
              <a:rPr lang="en-US" dirty="0"/>
              <a:t>(he usually uses only 20%) per year. </a:t>
            </a:r>
            <a:r>
              <a:rPr lang="en-US" dirty="0" smtClean="0"/>
              <a:t> About </a:t>
            </a:r>
            <a:r>
              <a:rPr lang="en-US" dirty="0"/>
              <a:t>how many miles does he walk each year while on the job? </a:t>
            </a:r>
          </a:p>
        </p:txBody>
      </p:sp>
    </p:spTree>
    <p:extLst>
      <p:ext uri="{BB962C8B-B14F-4D97-AF65-F5344CB8AC3E}">
        <p14:creationId xmlns:p14="http://schemas.microsoft.com/office/powerpoint/2010/main" val="174327589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to </a:t>
            </a:r>
            <a:r>
              <a:rPr lang="en-US" dirty="0" smtClean="0"/>
              <a:t>Day </a:t>
            </a:r>
            <a:r>
              <a:rPr lang="en-US" dirty="0" smtClean="0"/>
              <a:t>152</a:t>
            </a:r>
            <a:endParaRPr lang="en-US" dirty="0"/>
          </a:p>
        </p:txBody>
      </p:sp>
      <p:sp>
        <p:nvSpPr>
          <p:cNvPr id="3" name="Content Placeholder 2"/>
          <p:cNvSpPr>
            <a:spLocks noGrp="1"/>
          </p:cNvSpPr>
          <p:nvPr>
            <p:ph sz="quarter" idx="1"/>
          </p:nvPr>
        </p:nvSpPr>
        <p:spPr/>
        <p:txBody>
          <a:bodyPr/>
          <a:lstStyle/>
          <a:p>
            <a:r>
              <a:rPr lang="en-US" dirty="0"/>
              <a:t>About how many miles does he walk each year while on the job? </a:t>
            </a:r>
            <a:r>
              <a:rPr lang="en-US" dirty="0" smtClean="0"/>
              <a:t> </a:t>
            </a:r>
            <a:endParaRPr lang="en-US" dirty="0"/>
          </a:p>
          <a:p>
            <a:pPr lvl="1"/>
            <a:r>
              <a:rPr lang="en-US" dirty="0" smtClean="0">
                <a:solidFill>
                  <a:schemeClr val="accent1"/>
                </a:solidFill>
              </a:rPr>
              <a:t>52 weeks in a year, 10 x 20% = 2</a:t>
            </a:r>
          </a:p>
          <a:p>
            <a:pPr lvl="1"/>
            <a:r>
              <a:rPr lang="en-US" dirty="0" smtClean="0">
                <a:solidFill>
                  <a:srgbClr val="FF0000"/>
                </a:solidFill>
              </a:rPr>
              <a:t>52 (5) – (15 + 10 + 2) = 233 work </a:t>
            </a:r>
            <a:r>
              <a:rPr lang="en-US" dirty="0">
                <a:solidFill>
                  <a:srgbClr val="FF0000"/>
                </a:solidFill>
              </a:rPr>
              <a:t>d</a:t>
            </a:r>
            <a:r>
              <a:rPr lang="en-US" dirty="0" smtClean="0">
                <a:solidFill>
                  <a:srgbClr val="FF0000"/>
                </a:solidFill>
              </a:rPr>
              <a:t>ays</a:t>
            </a:r>
            <a:endParaRPr lang="en-US" dirty="0" smtClean="0">
              <a:solidFill>
                <a:srgbClr val="FF0000"/>
              </a:solidFill>
            </a:endParaRPr>
          </a:p>
          <a:p>
            <a:pPr lvl="1"/>
            <a:r>
              <a:rPr lang="en-US" dirty="0" smtClean="0">
                <a:solidFill>
                  <a:srgbClr val="FF0000"/>
                </a:solidFill>
              </a:rPr>
              <a:t>233 x 10 = </a:t>
            </a:r>
            <a:r>
              <a:rPr lang="en-US" b="1" dirty="0" smtClean="0">
                <a:solidFill>
                  <a:srgbClr val="FF0000"/>
                </a:solidFill>
              </a:rPr>
              <a:t>2330 miles each year</a:t>
            </a:r>
            <a:endParaRPr lang="en-US" b="1" dirty="0">
              <a:solidFill>
                <a:srgbClr val="FF0000"/>
              </a:solidFill>
            </a:endParaRPr>
          </a:p>
          <a:p>
            <a:endParaRPr lang="en-US" dirty="0"/>
          </a:p>
        </p:txBody>
      </p:sp>
    </p:spTree>
    <p:extLst>
      <p:ext uri="{BB962C8B-B14F-4D97-AF65-F5344CB8AC3E}">
        <p14:creationId xmlns:p14="http://schemas.microsoft.com/office/powerpoint/2010/main" val="4141902217"/>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 </a:t>
            </a:r>
            <a:r>
              <a:rPr lang="en-US" dirty="0" smtClean="0"/>
              <a:t>Day </a:t>
            </a:r>
            <a:r>
              <a:rPr lang="en-US" dirty="0" smtClean="0"/>
              <a:t>153</a:t>
            </a:r>
            <a:endParaRPr lang="en-US" dirty="0"/>
          </a:p>
        </p:txBody>
      </p:sp>
      <p:sp>
        <p:nvSpPr>
          <p:cNvPr id="3" name="Content Placeholder 2"/>
          <p:cNvSpPr>
            <a:spLocks noGrp="1"/>
          </p:cNvSpPr>
          <p:nvPr>
            <p:ph sz="quarter" idx="1"/>
          </p:nvPr>
        </p:nvSpPr>
        <p:spPr/>
        <p:txBody>
          <a:bodyPr/>
          <a:lstStyle/>
          <a:p>
            <a:r>
              <a:rPr lang="en-US" dirty="0"/>
              <a:t>A patient drank 2 glasses (8 </a:t>
            </a:r>
            <a:r>
              <a:rPr lang="en-US" dirty="0" err="1"/>
              <a:t>oz</a:t>
            </a:r>
            <a:r>
              <a:rPr lang="en-US" dirty="0"/>
              <a:t>) of soda water, 1 teacup (6 </a:t>
            </a:r>
            <a:r>
              <a:rPr lang="en-US" dirty="0" err="1"/>
              <a:t>oz</a:t>
            </a:r>
            <a:r>
              <a:rPr lang="en-US" dirty="0"/>
              <a:t>) of coffee, and 4 </a:t>
            </a:r>
            <a:r>
              <a:rPr lang="en-US" dirty="0" err="1"/>
              <a:t>fl</a:t>
            </a:r>
            <a:r>
              <a:rPr lang="en-US" dirty="0"/>
              <a:t> </a:t>
            </a:r>
            <a:r>
              <a:rPr lang="en-US" dirty="0" err="1"/>
              <a:t>oz</a:t>
            </a:r>
            <a:r>
              <a:rPr lang="en-US" dirty="0"/>
              <a:t> of juice, what is the total fluid intake (in mL) of this patient (about 30 ml = 1 </a:t>
            </a:r>
            <a:r>
              <a:rPr lang="en-US" dirty="0" err="1"/>
              <a:t>fl</a:t>
            </a:r>
            <a:r>
              <a:rPr lang="en-US" dirty="0"/>
              <a:t> </a:t>
            </a:r>
            <a:r>
              <a:rPr lang="en-US" dirty="0" err="1"/>
              <a:t>oz</a:t>
            </a:r>
            <a:r>
              <a:rPr lang="en-US" dirty="0"/>
              <a:t>)? </a:t>
            </a:r>
          </a:p>
          <a:p>
            <a:endParaRPr lang="en-US" dirty="0"/>
          </a:p>
        </p:txBody>
      </p:sp>
    </p:spTree>
    <p:extLst>
      <p:ext uri="{BB962C8B-B14F-4D97-AF65-F5344CB8AC3E}">
        <p14:creationId xmlns:p14="http://schemas.microsoft.com/office/powerpoint/2010/main" val="3250727566"/>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 Day 153</a:t>
            </a:r>
            <a:endParaRPr lang="en-US" dirty="0"/>
          </a:p>
        </p:txBody>
      </p:sp>
      <p:sp>
        <p:nvSpPr>
          <p:cNvPr id="3" name="Content Placeholder 2"/>
          <p:cNvSpPr>
            <a:spLocks noGrp="1"/>
          </p:cNvSpPr>
          <p:nvPr>
            <p:ph sz="quarter" idx="1"/>
          </p:nvPr>
        </p:nvSpPr>
        <p:spPr/>
        <p:txBody>
          <a:bodyPr/>
          <a:lstStyle/>
          <a:p>
            <a:r>
              <a:rPr lang="en-US" dirty="0"/>
              <a:t>A patient drank 2 glasses (8 </a:t>
            </a:r>
            <a:r>
              <a:rPr lang="en-US" dirty="0" err="1"/>
              <a:t>oz</a:t>
            </a:r>
            <a:r>
              <a:rPr lang="en-US" dirty="0"/>
              <a:t>) of soda water, 1 teacup (6 </a:t>
            </a:r>
            <a:r>
              <a:rPr lang="en-US" dirty="0" err="1"/>
              <a:t>oz</a:t>
            </a:r>
            <a:r>
              <a:rPr lang="en-US" dirty="0"/>
              <a:t>) of coffee, and 4 </a:t>
            </a:r>
            <a:r>
              <a:rPr lang="en-US" dirty="0" err="1"/>
              <a:t>fl</a:t>
            </a:r>
            <a:r>
              <a:rPr lang="en-US" dirty="0"/>
              <a:t> </a:t>
            </a:r>
            <a:r>
              <a:rPr lang="en-US" dirty="0" err="1"/>
              <a:t>oz</a:t>
            </a:r>
            <a:r>
              <a:rPr lang="en-US" dirty="0"/>
              <a:t> of juice, what is the total fluid intake (in mL) of this patient (about 30 ml = 1 </a:t>
            </a:r>
            <a:r>
              <a:rPr lang="en-US" dirty="0" err="1"/>
              <a:t>fl</a:t>
            </a:r>
            <a:r>
              <a:rPr lang="en-US" dirty="0"/>
              <a:t> </a:t>
            </a:r>
            <a:r>
              <a:rPr lang="en-US" dirty="0" err="1"/>
              <a:t>oz</a:t>
            </a:r>
            <a:r>
              <a:rPr lang="en-US" dirty="0"/>
              <a:t>)? </a:t>
            </a:r>
          </a:p>
          <a:p>
            <a:pPr lvl="1"/>
            <a:r>
              <a:rPr lang="en-US" dirty="0" smtClean="0">
                <a:solidFill>
                  <a:srgbClr val="FF0000"/>
                </a:solidFill>
              </a:rPr>
              <a:t>8 + 8 + 6 + 4 = 26 </a:t>
            </a:r>
            <a:r>
              <a:rPr lang="en-US" dirty="0" err="1" smtClean="0">
                <a:solidFill>
                  <a:srgbClr val="FF0000"/>
                </a:solidFill>
              </a:rPr>
              <a:t>fl</a:t>
            </a:r>
            <a:r>
              <a:rPr lang="en-US" dirty="0" smtClean="0">
                <a:solidFill>
                  <a:srgbClr val="FF0000"/>
                </a:solidFill>
              </a:rPr>
              <a:t> </a:t>
            </a:r>
            <a:r>
              <a:rPr lang="en-US" dirty="0" err="1" smtClean="0">
                <a:solidFill>
                  <a:srgbClr val="FF0000"/>
                </a:solidFill>
              </a:rPr>
              <a:t>oz</a:t>
            </a:r>
            <a:endParaRPr lang="en-US" dirty="0" smtClean="0">
              <a:solidFill>
                <a:srgbClr val="FF0000"/>
              </a:solidFill>
            </a:endParaRPr>
          </a:p>
          <a:p>
            <a:pPr lvl="1"/>
            <a:r>
              <a:rPr lang="en-US" dirty="0" smtClean="0">
                <a:solidFill>
                  <a:srgbClr val="FF0000"/>
                </a:solidFill>
              </a:rPr>
              <a:t>30 ml : 1 </a:t>
            </a:r>
            <a:r>
              <a:rPr lang="en-US" dirty="0" err="1" smtClean="0">
                <a:solidFill>
                  <a:srgbClr val="FF0000"/>
                </a:solidFill>
              </a:rPr>
              <a:t>fl</a:t>
            </a:r>
            <a:r>
              <a:rPr lang="en-US" dirty="0" smtClean="0">
                <a:solidFill>
                  <a:srgbClr val="FF0000"/>
                </a:solidFill>
              </a:rPr>
              <a:t> </a:t>
            </a:r>
            <a:r>
              <a:rPr lang="en-US" dirty="0" err="1" smtClean="0">
                <a:solidFill>
                  <a:srgbClr val="FF0000"/>
                </a:solidFill>
              </a:rPr>
              <a:t>oz</a:t>
            </a:r>
            <a:r>
              <a:rPr lang="en-US" dirty="0" smtClean="0">
                <a:solidFill>
                  <a:srgbClr val="FF0000"/>
                </a:solidFill>
              </a:rPr>
              <a:t> = X ml : 26 </a:t>
            </a:r>
            <a:r>
              <a:rPr lang="en-US" dirty="0" err="1" smtClean="0">
                <a:solidFill>
                  <a:srgbClr val="FF0000"/>
                </a:solidFill>
              </a:rPr>
              <a:t>fl</a:t>
            </a:r>
            <a:r>
              <a:rPr lang="en-US" dirty="0" smtClean="0">
                <a:solidFill>
                  <a:srgbClr val="FF0000"/>
                </a:solidFill>
              </a:rPr>
              <a:t> </a:t>
            </a:r>
            <a:r>
              <a:rPr lang="en-US" dirty="0" err="1" smtClean="0">
                <a:solidFill>
                  <a:srgbClr val="FF0000"/>
                </a:solidFill>
              </a:rPr>
              <a:t>oz</a:t>
            </a:r>
            <a:r>
              <a:rPr lang="en-US" dirty="0" smtClean="0">
                <a:solidFill>
                  <a:srgbClr val="FF0000"/>
                </a:solidFill>
              </a:rPr>
              <a:t>  (set up a proportion)</a:t>
            </a:r>
          </a:p>
          <a:p>
            <a:pPr lvl="1"/>
            <a:r>
              <a:rPr lang="en-US" b="1" dirty="0" smtClean="0">
                <a:solidFill>
                  <a:srgbClr val="FF0000"/>
                </a:solidFill>
              </a:rPr>
              <a:t>780 </a:t>
            </a:r>
            <a:r>
              <a:rPr lang="en-US" b="1" dirty="0" err="1" smtClean="0">
                <a:solidFill>
                  <a:srgbClr val="FF0000"/>
                </a:solidFill>
              </a:rPr>
              <a:t>mls</a:t>
            </a:r>
            <a:endParaRPr lang="en-US" b="1" dirty="0" smtClean="0">
              <a:solidFill>
                <a:srgbClr val="FF0000"/>
              </a:solidFill>
            </a:endParaRPr>
          </a:p>
          <a:p>
            <a:pPr lvl="1"/>
            <a:endParaRPr lang="en-US" dirty="0">
              <a:solidFill>
                <a:srgbClr val="FF0000"/>
              </a:solidFill>
            </a:endParaRPr>
          </a:p>
        </p:txBody>
      </p:sp>
    </p:spTree>
    <p:extLst>
      <p:ext uri="{BB962C8B-B14F-4D97-AF65-F5344CB8AC3E}">
        <p14:creationId xmlns:p14="http://schemas.microsoft.com/office/powerpoint/2010/main" val="254177746"/>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154</a:t>
            </a:r>
          </a:p>
        </p:txBody>
      </p:sp>
      <p:sp>
        <p:nvSpPr>
          <p:cNvPr id="15363" name="Rectangle 3"/>
          <p:cNvSpPr>
            <a:spLocks noGrp="1" noChangeArrowheads="1"/>
          </p:cNvSpPr>
          <p:nvPr>
            <p:ph sz="quarter" idx="1"/>
          </p:nvPr>
        </p:nvSpPr>
        <p:spPr/>
        <p:txBody>
          <a:bodyPr/>
          <a:lstStyle/>
          <a:p>
            <a:pPr eaLnBrk="1" hangingPunct="1"/>
            <a:r>
              <a:rPr lang="en-US" altLang="en-US" dirty="0" smtClean="0"/>
              <a:t>Carson needs to purchase 5.6 meters of tape for a project. If each roll of tape contains 80 cm and costs $5, what is the total cost of the tape that Carson must buy? </a:t>
            </a:r>
          </a:p>
          <a:p>
            <a:pPr eaLnBrk="1" hangingPunct="1"/>
            <a:r>
              <a:rPr lang="en-US" altLang="en-US" dirty="0" smtClean="0"/>
              <a:t>Explain why Carson might want to “round up” and purchase another roll of tape.</a:t>
            </a:r>
          </a:p>
          <a:p>
            <a:pPr eaLnBrk="1" hangingPunct="1"/>
            <a:endParaRPr lang="en-US" altLang="en-US" dirty="0" smtClean="0"/>
          </a:p>
          <a:p>
            <a:pPr eaLnBrk="1" hangingPunct="1"/>
            <a:endParaRPr lang="en-US" altLang="en-US" dirty="0" smtClean="0"/>
          </a:p>
          <a:p>
            <a:pPr eaLnBrk="1" hangingPunct="1"/>
            <a:endParaRPr lang="en-US" altLang="en-US" dirty="0" smtClean="0"/>
          </a:p>
        </p:txBody>
      </p:sp>
    </p:spTree>
    <p:extLst>
      <p:ext uri="{BB962C8B-B14F-4D97-AF65-F5344CB8AC3E}">
        <p14:creationId xmlns:p14="http://schemas.microsoft.com/office/powerpoint/2010/main" val="521225889"/>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to </a:t>
            </a:r>
            <a:r>
              <a:rPr lang="en-US" dirty="0" smtClean="0"/>
              <a:t>Day </a:t>
            </a:r>
            <a:r>
              <a:rPr lang="en-US" dirty="0" smtClean="0"/>
              <a:t>154</a:t>
            </a:r>
            <a:endParaRPr lang="en-US" dirty="0"/>
          </a:p>
        </p:txBody>
      </p:sp>
      <p:sp>
        <p:nvSpPr>
          <p:cNvPr id="3" name="Content Placeholder 2"/>
          <p:cNvSpPr>
            <a:spLocks noGrp="1"/>
          </p:cNvSpPr>
          <p:nvPr>
            <p:ph sz="quarter" idx="1"/>
          </p:nvPr>
        </p:nvSpPr>
        <p:spPr/>
        <p:txBody>
          <a:bodyPr/>
          <a:lstStyle/>
          <a:p>
            <a:r>
              <a:rPr lang="en-US" altLang="en-US" dirty="0"/>
              <a:t>If each roll of tape contains 80 cm and costs $5, what is the total cost of the tape that Carson must buy</a:t>
            </a:r>
            <a:r>
              <a:rPr lang="en-US" altLang="en-US" dirty="0" smtClean="0"/>
              <a:t>?</a:t>
            </a:r>
            <a:endParaRPr lang="en-US" altLang="en-US" dirty="0">
              <a:solidFill>
                <a:srgbClr val="FF0000"/>
              </a:solidFill>
            </a:endParaRPr>
          </a:p>
          <a:p>
            <a:pPr lvl="1"/>
            <a:r>
              <a:rPr lang="en-US" dirty="0" smtClean="0">
                <a:solidFill>
                  <a:srgbClr val="FF0000"/>
                </a:solidFill>
              </a:rPr>
              <a:t>5.6 m = 560 cm</a:t>
            </a:r>
          </a:p>
          <a:p>
            <a:pPr lvl="1"/>
            <a:r>
              <a:rPr lang="en-US" dirty="0" smtClean="0">
                <a:solidFill>
                  <a:srgbClr val="FF0000"/>
                </a:solidFill>
              </a:rPr>
              <a:t>560 / 80 = 7 rolls</a:t>
            </a:r>
          </a:p>
          <a:p>
            <a:pPr lvl="1"/>
            <a:r>
              <a:rPr lang="en-US" dirty="0" smtClean="0">
                <a:solidFill>
                  <a:srgbClr val="FF0000"/>
                </a:solidFill>
              </a:rPr>
              <a:t>7 x 5 = </a:t>
            </a:r>
            <a:r>
              <a:rPr lang="en-US" b="1" dirty="0" smtClean="0">
                <a:solidFill>
                  <a:srgbClr val="FF0000"/>
                </a:solidFill>
              </a:rPr>
              <a:t>$35</a:t>
            </a:r>
          </a:p>
          <a:p>
            <a:r>
              <a:rPr lang="en-US" altLang="en-US" dirty="0" smtClean="0"/>
              <a:t>Explain </a:t>
            </a:r>
            <a:r>
              <a:rPr lang="en-US" altLang="en-US" dirty="0"/>
              <a:t>why Carson might want to “round up” and purchase </a:t>
            </a:r>
            <a:r>
              <a:rPr lang="en-US" altLang="en-US" dirty="0" smtClean="0"/>
              <a:t>another roll of tape</a:t>
            </a:r>
            <a:r>
              <a:rPr lang="en-US" altLang="en-US" dirty="0"/>
              <a:t>.</a:t>
            </a:r>
          </a:p>
          <a:p>
            <a:pPr lvl="1"/>
            <a:endParaRPr lang="en-US" b="1" dirty="0" smtClean="0">
              <a:solidFill>
                <a:srgbClr val="FF0000"/>
              </a:solidFill>
            </a:endParaRPr>
          </a:p>
          <a:p>
            <a:pPr lvl="1"/>
            <a:endParaRPr lang="en-US" b="1" dirty="0">
              <a:solidFill>
                <a:srgbClr val="FF0000"/>
              </a:solidFill>
            </a:endParaRPr>
          </a:p>
        </p:txBody>
      </p:sp>
    </p:spTree>
    <p:extLst>
      <p:ext uri="{BB962C8B-B14F-4D97-AF65-F5344CB8AC3E}">
        <p14:creationId xmlns:p14="http://schemas.microsoft.com/office/powerpoint/2010/main" val="8374134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96</a:t>
            </a:r>
            <a:endParaRPr lang="en-US" dirty="0"/>
          </a:p>
        </p:txBody>
      </p:sp>
      <p:sp>
        <p:nvSpPr>
          <p:cNvPr id="3" name="Content Placeholder 2"/>
          <p:cNvSpPr>
            <a:spLocks noGrp="1"/>
          </p:cNvSpPr>
          <p:nvPr>
            <p:ph sz="quarter" idx="1"/>
          </p:nvPr>
        </p:nvSpPr>
        <p:spPr/>
        <p:txBody>
          <a:bodyPr/>
          <a:lstStyle/>
          <a:p>
            <a:r>
              <a:rPr lang="en-US" altLang="en-US" sz="2400" dirty="0"/>
              <a:t>If gasoline is $3.50/gal and their car gets 22 mpg, how much did it cost them for their trip</a:t>
            </a:r>
            <a:r>
              <a:rPr lang="en-US" altLang="en-US" sz="2400" dirty="0" smtClean="0"/>
              <a:t>?</a:t>
            </a:r>
          </a:p>
          <a:p>
            <a:pPr lvl="1"/>
            <a:r>
              <a:rPr lang="en-US" sz="2100" dirty="0" smtClean="0">
                <a:solidFill>
                  <a:srgbClr val="FF0000"/>
                </a:solidFill>
              </a:rPr>
              <a:t>1253.6 miles and about 57 gallons</a:t>
            </a:r>
          </a:p>
          <a:p>
            <a:pPr lvl="1"/>
            <a:r>
              <a:rPr lang="en-US" sz="2100" dirty="0" smtClean="0">
                <a:solidFill>
                  <a:srgbClr val="FF0000"/>
                </a:solidFill>
              </a:rPr>
              <a:t>$</a:t>
            </a:r>
            <a:r>
              <a:rPr lang="en-US" sz="2100" dirty="0" smtClean="0">
                <a:solidFill>
                  <a:srgbClr val="FF0000"/>
                </a:solidFill>
              </a:rPr>
              <a:t>199.50</a:t>
            </a:r>
          </a:p>
          <a:p>
            <a:r>
              <a:rPr lang="en-US" altLang="en-US" sz="2400" dirty="0" smtClean="0"/>
              <a:t>How </a:t>
            </a:r>
            <a:r>
              <a:rPr lang="en-US" altLang="en-US" sz="2400" dirty="0"/>
              <a:t>could they have reduced their transportation costs? </a:t>
            </a:r>
          </a:p>
          <a:p>
            <a:endParaRPr lang="en-US" sz="2400" dirty="0" smtClean="0">
              <a:solidFill>
                <a:srgbClr val="FF0000"/>
              </a:solidFill>
            </a:endParaRPr>
          </a:p>
          <a:p>
            <a:endParaRPr lang="en-US" dirty="0">
              <a:solidFill>
                <a:srgbClr val="FF0000"/>
              </a:solidFill>
            </a:endParaRPr>
          </a:p>
        </p:txBody>
      </p:sp>
    </p:spTree>
    <p:extLst>
      <p:ext uri="{BB962C8B-B14F-4D97-AF65-F5344CB8AC3E}">
        <p14:creationId xmlns:p14="http://schemas.microsoft.com/office/powerpoint/2010/main" val="27923163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 </a:t>
            </a:r>
            <a:r>
              <a:rPr lang="en-US" dirty="0" smtClean="0"/>
              <a:t>Day </a:t>
            </a:r>
            <a:r>
              <a:rPr lang="en-US" dirty="0" smtClean="0"/>
              <a:t>155</a:t>
            </a:r>
            <a:endParaRPr lang="en-US" dirty="0"/>
          </a:p>
        </p:txBody>
      </p:sp>
      <p:sp>
        <p:nvSpPr>
          <p:cNvPr id="3" name="Content Placeholder 2"/>
          <p:cNvSpPr>
            <a:spLocks noGrp="1"/>
          </p:cNvSpPr>
          <p:nvPr>
            <p:ph sz="quarter" idx="1"/>
          </p:nvPr>
        </p:nvSpPr>
        <p:spPr/>
        <p:txBody>
          <a:bodyPr/>
          <a:lstStyle/>
          <a:p>
            <a:r>
              <a:rPr lang="en-US" sz="2800" dirty="0"/>
              <a:t>You are employed as a nurse at a local hospital. One of your duties is to administer medication. </a:t>
            </a:r>
            <a:r>
              <a:rPr lang="en-US" sz="2800" dirty="0" smtClean="0"/>
              <a:t> A </a:t>
            </a:r>
            <a:r>
              <a:rPr lang="en-US" sz="2800" dirty="0"/>
              <a:t>physician orders a drug at a dosage rate of 60 mg/kg/6hr. </a:t>
            </a:r>
            <a:r>
              <a:rPr lang="en-US" sz="2800" dirty="0" smtClean="0"/>
              <a:t> For </a:t>
            </a:r>
            <a:r>
              <a:rPr lang="en-US" sz="2800" dirty="0"/>
              <a:t>a patient who weighs 185 </a:t>
            </a:r>
            <a:r>
              <a:rPr lang="en-US" sz="2800" dirty="0" err="1"/>
              <a:t>lb</a:t>
            </a:r>
            <a:r>
              <a:rPr lang="en-US" sz="2800" dirty="0"/>
              <a:t>, how many grams should be administered every 6 hours? </a:t>
            </a:r>
            <a:endParaRPr lang="en-US" sz="2800" dirty="0" smtClean="0"/>
          </a:p>
          <a:p>
            <a:r>
              <a:rPr lang="en-US" sz="2800" dirty="0" smtClean="0"/>
              <a:t>What </a:t>
            </a:r>
            <a:r>
              <a:rPr lang="en-US" sz="2800" dirty="0"/>
              <a:t>makes this problem more difficult? What do you have to know to administer the correct dosage?</a:t>
            </a:r>
          </a:p>
          <a:p>
            <a:endParaRPr lang="en-US" dirty="0"/>
          </a:p>
        </p:txBody>
      </p:sp>
    </p:spTree>
    <p:extLst>
      <p:ext uri="{BB962C8B-B14F-4D97-AF65-F5344CB8AC3E}">
        <p14:creationId xmlns:p14="http://schemas.microsoft.com/office/powerpoint/2010/main" val="263586124"/>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155</a:t>
            </a:r>
            <a:endParaRPr lang="en-US" dirty="0"/>
          </a:p>
        </p:txBody>
      </p:sp>
      <p:sp>
        <p:nvSpPr>
          <p:cNvPr id="3" name="Content Placeholder 2"/>
          <p:cNvSpPr>
            <a:spLocks noGrp="1"/>
          </p:cNvSpPr>
          <p:nvPr>
            <p:ph sz="quarter" idx="1"/>
          </p:nvPr>
        </p:nvSpPr>
        <p:spPr/>
        <p:txBody>
          <a:bodyPr/>
          <a:lstStyle/>
          <a:p>
            <a:r>
              <a:rPr lang="en-US" sz="2400" dirty="0"/>
              <a:t>For a patient who weighs 185 </a:t>
            </a:r>
            <a:r>
              <a:rPr lang="en-US" sz="2400" dirty="0" err="1"/>
              <a:t>lb</a:t>
            </a:r>
            <a:r>
              <a:rPr lang="en-US" sz="2400" dirty="0"/>
              <a:t>, how many grams should be administered every 6 hours? </a:t>
            </a:r>
            <a:endParaRPr lang="en-US" sz="2400" dirty="0" smtClean="0"/>
          </a:p>
          <a:p>
            <a:pPr lvl="1"/>
            <a:r>
              <a:rPr lang="en-US" sz="2100" dirty="0" smtClean="0">
                <a:solidFill>
                  <a:srgbClr val="0070C0"/>
                </a:solidFill>
              </a:rPr>
              <a:t>1 kg = 2.20462 </a:t>
            </a:r>
            <a:r>
              <a:rPr lang="en-US" sz="2100" dirty="0" err="1" smtClean="0">
                <a:solidFill>
                  <a:srgbClr val="0070C0"/>
                </a:solidFill>
              </a:rPr>
              <a:t>lb</a:t>
            </a:r>
            <a:endParaRPr lang="en-US" sz="2100" dirty="0" smtClean="0">
              <a:solidFill>
                <a:srgbClr val="0070C0"/>
              </a:solidFill>
            </a:endParaRPr>
          </a:p>
          <a:p>
            <a:pPr lvl="1"/>
            <a:r>
              <a:rPr lang="en-US" sz="2100" dirty="0" smtClean="0">
                <a:solidFill>
                  <a:srgbClr val="FF0000"/>
                </a:solidFill>
              </a:rPr>
              <a:t>185 / 2.20462 = 83.9 kg</a:t>
            </a:r>
          </a:p>
          <a:p>
            <a:pPr lvl="1"/>
            <a:r>
              <a:rPr lang="en-US" sz="2100" dirty="0" smtClean="0">
                <a:solidFill>
                  <a:srgbClr val="FF0000"/>
                </a:solidFill>
              </a:rPr>
              <a:t>60 mg x 83.9 kg = 5034 mg/6 </a:t>
            </a:r>
            <a:r>
              <a:rPr lang="en-US" sz="2100" dirty="0" err="1" smtClean="0">
                <a:solidFill>
                  <a:srgbClr val="FF0000"/>
                </a:solidFill>
              </a:rPr>
              <a:t>hr</a:t>
            </a:r>
            <a:endParaRPr lang="en-US" sz="2100" dirty="0">
              <a:solidFill>
                <a:srgbClr val="FF0000"/>
              </a:solidFill>
            </a:endParaRPr>
          </a:p>
          <a:p>
            <a:r>
              <a:rPr lang="en-US" sz="2400" dirty="0"/>
              <a:t>What makes this problem more difficult? </a:t>
            </a:r>
            <a:endParaRPr lang="en-US" sz="2400" dirty="0" smtClean="0"/>
          </a:p>
          <a:p>
            <a:r>
              <a:rPr lang="en-US" sz="2400" dirty="0" smtClean="0"/>
              <a:t>What </a:t>
            </a:r>
            <a:r>
              <a:rPr lang="en-US" sz="2400" dirty="0"/>
              <a:t>do you have to know to administer the correct dosage?</a:t>
            </a:r>
          </a:p>
          <a:p>
            <a:endParaRPr lang="en-US" dirty="0"/>
          </a:p>
        </p:txBody>
      </p:sp>
    </p:spTree>
    <p:extLst>
      <p:ext uri="{BB962C8B-B14F-4D97-AF65-F5344CB8AC3E}">
        <p14:creationId xmlns:p14="http://schemas.microsoft.com/office/powerpoint/2010/main" val="1716677638"/>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156</a:t>
            </a:r>
          </a:p>
        </p:txBody>
      </p:sp>
      <p:sp>
        <p:nvSpPr>
          <p:cNvPr id="4099" name="Rectangle 3"/>
          <p:cNvSpPr>
            <a:spLocks noGrp="1" noChangeArrowheads="1"/>
          </p:cNvSpPr>
          <p:nvPr>
            <p:ph sz="quarter" idx="1"/>
          </p:nvPr>
        </p:nvSpPr>
        <p:spPr/>
        <p:txBody>
          <a:bodyPr/>
          <a:lstStyle/>
          <a:p>
            <a:pPr eaLnBrk="1" hangingPunct="1"/>
            <a:r>
              <a:rPr lang="en-US" altLang="en-US" dirty="0" smtClean="0"/>
              <a:t>A magnifying glass is a lens that makes objects appear larger than they really are. Suppose a 35°angle is observed through a magnifying glass that enlarges objects to twice their actual size. How big is the angle when viewed through this magnifying glass? Explain your answer. </a:t>
            </a:r>
          </a:p>
        </p:txBody>
      </p:sp>
    </p:spTree>
    <p:extLst>
      <p:ext uri="{BB962C8B-B14F-4D97-AF65-F5344CB8AC3E}">
        <p14:creationId xmlns:p14="http://schemas.microsoft.com/office/powerpoint/2010/main" val="153873434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to </a:t>
            </a:r>
            <a:r>
              <a:rPr lang="en-US" dirty="0" smtClean="0"/>
              <a:t>Day </a:t>
            </a:r>
            <a:r>
              <a:rPr lang="en-US" dirty="0" smtClean="0"/>
              <a:t>156</a:t>
            </a:r>
            <a:endParaRPr lang="en-US" dirty="0"/>
          </a:p>
        </p:txBody>
      </p:sp>
      <p:sp>
        <p:nvSpPr>
          <p:cNvPr id="3" name="Content Placeholder 2"/>
          <p:cNvSpPr>
            <a:spLocks noGrp="1"/>
          </p:cNvSpPr>
          <p:nvPr>
            <p:ph sz="quarter" idx="1"/>
          </p:nvPr>
        </p:nvSpPr>
        <p:spPr/>
        <p:txBody>
          <a:bodyPr/>
          <a:lstStyle/>
          <a:p>
            <a:r>
              <a:rPr lang="en-US" altLang="en-US" dirty="0"/>
              <a:t>How big is the angle when viewed through this magnifying glass? </a:t>
            </a:r>
            <a:endParaRPr lang="en-US" altLang="en-US" dirty="0" smtClean="0"/>
          </a:p>
          <a:p>
            <a:pPr lvl="1"/>
            <a:r>
              <a:rPr lang="en-US" altLang="en-US" dirty="0" smtClean="0">
                <a:solidFill>
                  <a:srgbClr val="FF0000"/>
                </a:solidFill>
              </a:rPr>
              <a:t>35°</a:t>
            </a:r>
          </a:p>
          <a:p>
            <a:r>
              <a:rPr lang="en-US" altLang="en-US" dirty="0" smtClean="0"/>
              <a:t>Explain </a:t>
            </a:r>
            <a:r>
              <a:rPr lang="en-US" altLang="en-US" dirty="0"/>
              <a:t>your answer. </a:t>
            </a:r>
          </a:p>
          <a:p>
            <a:endParaRPr lang="en-US" dirty="0"/>
          </a:p>
        </p:txBody>
      </p:sp>
    </p:spTree>
    <p:extLst>
      <p:ext uri="{BB962C8B-B14F-4D97-AF65-F5344CB8AC3E}">
        <p14:creationId xmlns:p14="http://schemas.microsoft.com/office/powerpoint/2010/main" val="1792089451"/>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157</a:t>
            </a:r>
          </a:p>
        </p:txBody>
      </p:sp>
      <p:sp>
        <p:nvSpPr>
          <p:cNvPr id="13315" name="Rectangle 3"/>
          <p:cNvSpPr>
            <a:spLocks noGrp="1" noChangeArrowheads="1"/>
          </p:cNvSpPr>
          <p:nvPr>
            <p:ph sz="quarter" idx="1"/>
          </p:nvPr>
        </p:nvSpPr>
        <p:spPr/>
        <p:txBody>
          <a:bodyPr/>
          <a:lstStyle/>
          <a:p>
            <a:pPr>
              <a:defRPr/>
            </a:pPr>
            <a:r>
              <a:rPr lang="en-US" altLang="en-US" dirty="0" smtClean="0"/>
              <a:t>A clothing store offers a 30% discount on all items in the store. If the original price of a sweater is $40, how much will it cost after the discount? A shopper bought three of the same shirt and paid $63 after the 30% discount. What was the original price of one of the shirts?</a:t>
            </a:r>
            <a:r>
              <a:rPr lang="en-US" dirty="0"/>
              <a:t> </a:t>
            </a:r>
            <a:endParaRPr lang="en-US" dirty="0" smtClean="0"/>
          </a:p>
          <a:p>
            <a:pPr>
              <a:defRPr/>
            </a:pPr>
            <a:r>
              <a:rPr lang="en-US" dirty="0" smtClean="0"/>
              <a:t>Explain </a:t>
            </a:r>
            <a:r>
              <a:rPr lang="en-US" dirty="0"/>
              <a:t>how to solve this type of percentage problem. </a:t>
            </a:r>
          </a:p>
          <a:p>
            <a:pPr marL="0" indent="0">
              <a:buFont typeface="Wingdings" pitchFamily="2" charset="2"/>
              <a:buNone/>
              <a:defRPr/>
            </a:pPr>
            <a:r>
              <a:rPr lang="en-US" dirty="0"/>
              <a:t> </a:t>
            </a:r>
          </a:p>
          <a:p>
            <a:pPr eaLnBrk="1" hangingPunct="1">
              <a:defRPr/>
            </a:pPr>
            <a:endParaRPr lang="en-US" altLang="en-US" dirty="0" smtClean="0"/>
          </a:p>
        </p:txBody>
      </p:sp>
    </p:spTree>
    <p:extLst>
      <p:ext uri="{BB962C8B-B14F-4D97-AF65-F5344CB8AC3E}">
        <p14:creationId xmlns:p14="http://schemas.microsoft.com/office/powerpoint/2010/main" val="1240755435"/>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157</a:t>
            </a:r>
            <a:endParaRPr lang="en-US" dirty="0"/>
          </a:p>
        </p:txBody>
      </p:sp>
      <p:sp>
        <p:nvSpPr>
          <p:cNvPr id="3" name="Content Placeholder 2"/>
          <p:cNvSpPr>
            <a:spLocks noGrp="1"/>
          </p:cNvSpPr>
          <p:nvPr>
            <p:ph sz="quarter" idx="1"/>
          </p:nvPr>
        </p:nvSpPr>
        <p:spPr/>
        <p:txBody>
          <a:bodyPr/>
          <a:lstStyle/>
          <a:p>
            <a:pPr>
              <a:defRPr/>
            </a:pPr>
            <a:r>
              <a:rPr lang="en-US" altLang="en-US" dirty="0"/>
              <a:t>If the original price of a sweater is $40, how much will it cost after the discount? </a:t>
            </a:r>
            <a:endParaRPr lang="en-US" altLang="en-US" dirty="0" smtClean="0"/>
          </a:p>
          <a:p>
            <a:pPr lvl="1">
              <a:defRPr/>
            </a:pPr>
            <a:r>
              <a:rPr lang="en-US" altLang="en-US" dirty="0" smtClean="0">
                <a:solidFill>
                  <a:srgbClr val="FF0000"/>
                </a:solidFill>
              </a:rPr>
              <a:t>40.00 x 70% = $28 cost after discount</a:t>
            </a:r>
          </a:p>
          <a:p>
            <a:pPr>
              <a:defRPr/>
            </a:pPr>
            <a:r>
              <a:rPr lang="en-US" altLang="en-US" dirty="0" smtClean="0"/>
              <a:t>A </a:t>
            </a:r>
            <a:r>
              <a:rPr lang="en-US" altLang="en-US" dirty="0"/>
              <a:t>shopper bought three of the same shirt and paid $63 after the 30% discount. What was the original price of one of the shirts?</a:t>
            </a:r>
            <a:r>
              <a:rPr lang="en-US" dirty="0"/>
              <a:t> </a:t>
            </a:r>
            <a:endParaRPr lang="en-US" dirty="0" smtClean="0"/>
          </a:p>
          <a:p>
            <a:pPr lvl="1">
              <a:defRPr/>
            </a:pPr>
            <a:r>
              <a:rPr lang="en-US" dirty="0" smtClean="0">
                <a:solidFill>
                  <a:srgbClr val="FF0000"/>
                </a:solidFill>
              </a:rPr>
              <a:t>3(70% x) = 63    x = cost of shirt</a:t>
            </a:r>
          </a:p>
          <a:p>
            <a:pPr lvl="1">
              <a:defRPr/>
            </a:pPr>
            <a:r>
              <a:rPr lang="en-US" dirty="0" smtClean="0">
                <a:solidFill>
                  <a:srgbClr val="FF0000"/>
                </a:solidFill>
              </a:rPr>
              <a:t>3(0.7 x</a:t>
            </a:r>
            <a:r>
              <a:rPr lang="en-US" dirty="0">
                <a:solidFill>
                  <a:srgbClr val="FF0000"/>
                </a:solidFill>
              </a:rPr>
              <a:t>)</a:t>
            </a:r>
            <a:r>
              <a:rPr lang="en-US" dirty="0" smtClean="0">
                <a:solidFill>
                  <a:srgbClr val="FF0000"/>
                </a:solidFill>
              </a:rPr>
              <a:t> </a:t>
            </a:r>
            <a:r>
              <a:rPr lang="en-US" dirty="0">
                <a:solidFill>
                  <a:srgbClr val="FF0000"/>
                </a:solidFill>
              </a:rPr>
              <a:t>= 63</a:t>
            </a:r>
          </a:p>
          <a:p>
            <a:pPr lvl="1">
              <a:defRPr/>
            </a:pPr>
            <a:r>
              <a:rPr lang="en-US" dirty="0" smtClean="0">
                <a:solidFill>
                  <a:srgbClr val="FF0000"/>
                </a:solidFill>
              </a:rPr>
              <a:t>X = $30.00</a:t>
            </a:r>
            <a:endParaRPr lang="en-US" dirty="0">
              <a:solidFill>
                <a:srgbClr val="FF0000"/>
              </a:solidFill>
            </a:endParaRPr>
          </a:p>
          <a:p>
            <a:pPr>
              <a:defRPr/>
            </a:pPr>
            <a:r>
              <a:rPr lang="en-US" dirty="0"/>
              <a:t>Explain how to solve this type of percentage problem. </a:t>
            </a:r>
          </a:p>
          <a:p>
            <a:endParaRPr lang="en-US" dirty="0"/>
          </a:p>
        </p:txBody>
      </p:sp>
    </p:spTree>
    <p:extLst>
      <p:ext uri="{BB962C8B-B14F-4D97-AF65-F5344CB8AC3E}">
        <p14:creationId xmlns:p14="http://schemas.microsoft.com/office/powerpoint/2010/main" val="571208070"/>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158</a:t>
            </a:r>
          </a:p>
        </p:txBody>
      </p:sp>
      <p:sp>
        <p:nvSpPr>
          <p:cNvPr id="22531" name="Rectangle 3"/>
          <p:cNvSpPr>
            <a:spLocks noGrp="1" noChangeArrowheads="1"/>
          </p:cNvSpPr>
          <p:nvPr>
            <p:ph sz="quarter" idx="1"/>
          </p:nvPr>
        </p:nvSpPr>
        <p:spPr/>
        <p:txBody>
          <a:bodyPr>
            <a:normAutofit/>
          </a:bodyPr>
          <a:lstStyle/>
          <a:p>
            <a:pPr eaLnBrk="1" hangingPunct="1">
              <a:defRPr/>
            </a:pPr>
            <a:r>
              <a:rPr lang="en-US" sz="2400" dirty="0" smtClean="0"/>
              <a:t>While on vacation, a group can rent bicycles and scooters by the week. They get a reduced rental rate if they rent 5 bicycles for every 2 scooters rented. The reduced rate per bicycle is $15.50 per week and the reduced rate per scooter is $160 per week. The sales tax on each rental is 12%. </a:t>
            </a:r>
          </a:p>
          <a:p>
            <a:pPr marL="0" indent="0" eaLnBrk="1" hangingPunct="1">
              <a:buFont typeface="Wingdings" pitchFamily="2" charset="2"/>
              <a:buNone/>
              <a:defRPr/>
            </a:pPr>
            <a:r>
              <a:rPr lang="en-US" sz="2400" dirty="0" smtClean="0"/>
              <a:t>The group has $1600 available to spend on bicycle and scooter rentals. What is the greatest number of bicycles and the greatest number of scooters the group can rent if the ratio of bicycles to scooters is 5:2?</a:t>
            </a:r>
            <a:r>
              <a:rPr lang="en-US" sz="2400" dirty="0"/>
              <a:t> </a:t>
            </a:r>
            <a:endParaRPr lang="en-US" sz="2400" dirty="0" smtClean="0"/>
          </a:p>
          <a:p>
            <a:pPr eaLnBrk="1" hangingPunct="1">
              <a:defRPr/>
            </a:pPr>
            <a:r>
              <a:rPr lang="en-US" sz="2400" dirty="0" smtClean="0"/>
              <a:t>Explain </a:t>
            </a:r>
            <a:r>
              <a:rPr lang="en-US" sz="2400" dirty="0"/>
              <a:t>how you solved this problem. </a:t>
            </a:r>
            <a:endParaRPr lang="en-US" sz="2400" dirty="0" smtClean="0"/>
          </a:p>
          <a:p>
            <a:pPr eaLnBrk="1" hangingPunct="1">
              <a:lnSpc>
                <a:spcPct val="90000"/>
              </a:lnSpc>
              <a:defRPr/>
            </a:pPr>
            <a:endParaRPr lang="en-US" dirty="0" smtClean="0"/>
          </a:p>
        </p:txBody>
      </p:sp>
    </p:spTree>
    <p:extLst>
      <p:ext uri="{BB962C8B-B14F-4D97-AF65-F5344CB8AC3E}">
        <p14:creationId xmlns:p14="http://schemas.microsoft.com/office/powerpoint/2010/main" val="3528014898"/>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158</a:t>
            </a:r>
            <a:endParaRPr lang="en-US" dirty="0"/>
          </a:p>
        </p:txBody>
      </p:sp>
      <p:sp>
        <p:nvSpPr>
          <p:cNvPr id="3" name="Content Placeholder 2"/>
          <p:cNvSpPr>
            <a:spLocks noGrp="1"/>
          </p:cNvSpPr>
          <p:nvPr>
            <p:ph sz="quarter" idx="1"/>
          </p:nvPr>
        </p:nvSpPr>
        <p:spPr/>
        <p:txBody>
          <a:bodyPr/>
          <a:lstStyle/>
          <a:p>
            <a:pPr>
              <a:defRPr/>
            </a:pPr>
            <a:r>
              <a:rPr lang="en-US" sz="2800" dirty="0"/>
              <a:t>What is the greatest number of bicycles and the greatest number of scooters the group can rent if the ratio of bicycles to scooters is 5:2? </a:t>
            </a:r>
            <a:endParaRPr lang="en-US" sz="2800" dirty="0" smtClean="0"/>
          </a:p>
          <a:p>
            <a:pPr lvl="1">
              <a:defRPr/>
            </a:pPr>
            <a:r>
              <a:rPr lang="en-US" sz="2400" dirty="0" smtClean="0">
                <a:solidFill>
                  <a:srgbClr val="FF0000"/>
                </a:solidFill>
              </a:rPr>
              <a:t>X = number of sets</a:t>
            </a:r>
          </a:p>
          <a:p>
            <a:pPr lvl="1">
              <a:defRPr/>
            </a:pPr>
            <a:r>
              <a:rPr lang="en-US" sz="2400" dirty="0" smtClean="0">
                <a:solidFill>
                  <a:srgbClr val="FF0000"/>
                </a:solidFill>
              </a:rPr>
              <a:t>[15.50 (5x) + 160 (2x)] + 0.12 [15.50(5x) + 160(2x)] = 1600</a:t>
            </a:r>
          </a:p>
          <a:p>
            <a:pPr lvl="1">
              <a:defRPr/>
            </a:pPr>
            <a:r>
              <a:rPr lang="en-US" sz="2400" dirty="0" smtClean="0">
                <a:solidFill>
                  <a:srgbClr val="FF0000"/>
                </a:solidFill>
              </a:rPr>
              <a:t>X = 3.5     3 sets since they can’t rent ½ a set</a:t>
            </a:r>
          </a:p>
          <a:p>
            <a:pPr lvl="1">
              <a:defRPr/>
            </a:pPr>
            <a:r>
              <a:rPr lang="en-US" sz="2500" dirty="0" smtClean="0">
                <a:solidFill>
                  <a:srgbClr val="FF0000"/>
                </a:solidFill>
              </a:rPr>
              <a:t>15 bikes and 6 scooters</a:t>
            </a:r>
            <a:endParaRPr lang="en-US" sz="2500" dirty="0">
              <a:solidFill>
                <a:srgbClr val="FF0000"/>
              </a:solidFill>
            </a:endParaRPr>
          </a:p>
          <a:p>
            <a:pPr>
              <a:defRPr/>
            </a:pPr>
            <a:r>
              <a:rPr lang="en-US" sz="2800" dirty="0"/>
              <a:t>Explain how you solved this problem. </a:t>
            </a:r>
          </a:p>
          <a:p>
            <a:endParaRPr lang="en-US" dirty="0"/>
          </a:p>
        </p:txBody>
      </p:sp>
    </p:spTree>
    <p:extLst>
      <p:ext uri="{BB962C8B-B14F-4D97-AF65-F5344CB8AC3E}">
        <p14:creationId xmlns:p14="http://schemas.microsoft.com/office/powerpoint/2010/main" val="4208926311"/>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159</a:t>
            </a:r>
          </a:p>
        </p:txBody>
      </p:sp>
      <p:sp>
        <p:nvSpPr>
          <p:cNvPr id="7171" name="Rectangle 3"/>
          <p:cNvSpPr>
            <a:spLocks noGrp="1" noChangeArrowheads="1"/>
          </p:cNvSpPr>
          <p:nvPr>
            <p:ph sz="quarter" idx="1"/>
          </p:nvPr>
        </p:nvSpPr>
        <p:spPr/>
        <p:txBody>
          <a:bodyPr/>
          <a:lstStyle/>
          <a:p>
            <a:pPr eaLnBrk="1" hangingPunct="1"/>
            <a:r>
              <a:rPr lang="en-US" altLang="en-US" dirty="0" smtClean="0"/>
              <a:t>The most practical and efficient kitchen is designed as a “work triangle.” The ideal distances of the sides of the triangle are: 4 to 6 </a:t>
            </a:r>
            <a:r>
              <a:rPr lang="en-US" altLang="en-US" dirty="0" err="1" smtClean="0"/>
              <a:t>ft</a:t>
            </a:r>
            <a:r>
              <a:rPr lang="en-US" altLang="en-US" dirty="0" smtClean="0"/>
              <a:t>, 4 to 7 </a:t>
            </a:r>
            <a:r>
              <a:rPr lang="en-US" altLang="en-US" dirty="0" err="1" smtClean="0"/>
              <a:t>ft</a:t>
            </a:r>
            <a:r>
              <a:rPr lang="en-US" altLang="en-US" dirty="0" smtClean="0"/>
              <a:t>, &amp; 4 to 9 ft.  What is the largest perimeter of the ideal work triangle?  What is the smallest perimeter of the ideal work triangle? Explain why a homeowner would need this information when remodeling a kitchen. </a:t>
            </a:r>
          </a:p>
        </p:txBody>
      </p:sp>
    </p:spTree>
    <p:extLst>
      <p:ext uri="{BB962C8B-B14F-4D97-AF65-F5344CB8AC3E}">
        <p14:creationId xmlns:p14="http://schemas.microsoft.com/office/powerpoint/2010/main" val="4283650762"/>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159</a:t>
            </a:r>
            <a:endParaRPr lang="en-US" dirty="0"/>
          </a:p>
        </p:txBody>
      </p:sp>
      <p:sp>
        <p:nvSpPr>
          <p:cNvPr id="3" name="Content Placeholder 2"/>
          <p:cNvSpPr>
            <a:spLocks noGrp="1"/>
          </p:cNvSpPr>
          <p:nvPr>
            <p:ph sz="quarter" idx="1"/>
          </p:nvPr>
        </p:nvSpPr>
        <p:spPr/>
        <p:txBody>
          <a:bodyPr/>
          <a:lstStyle/>
          <a:p>
            <a:r>
              <a:rPr lang="en-US" altLang="en-US" dirty="0"/>
              <a:t>What is the largest perimeter of the ideal work triangle</a:t>
            </a:r>
            <a:r>
              <a:rPr lang="en-US" altLang="en-US" dirty="0" smtClean="0"/>
              <a:t>?</a:t>
            </a:r>
          </a:p>
          <a:p>
            <a:pPr lvl="1"/>
            <a:r>
              <a:rPr lang="en-US" altLang="en-US" dirty="0" smtClean="0">
                <a:solidFill>
                  <a:srgbClr val="FF0000"/>
                </a:solidFill>
              </a:rPr>
              <a:t>22 </a:t>
            </a:r>
            <a:r>
              <a:rPr lang="en-US" altLang="en-US" dirty="0" err="1" smtClean="0">
                <a:solidFill>
                  <a:srgbClr val="FF0000"/>
                </a:solidFill>
              </a:rPr>
              <a:t>ft</a:t>
            </a:r>
            <a:r>
              <a:rPr lang="en-US" altLang="en-US" dirty="0" smtClean="0"/>
              <a:t> </a:t>
            </a:r>
          </a:p>
          <a:p>
            <a:r>
              <a:rPr lang="en-US" altLang="en-US" dirty="0" smtClean="0"/>
              <a:t> </a:t>
            </a:r>
            <a:r>
              <a:rPr lang="en-US" altLang="en-US" dirty="0"/>
              <a:t>What is the smallest perimeter of the ideal work triangle</a:t>
            </a:r>
            <a:r>
              <a:rPr lang="en-US" altLang="en-US" dirty="0" smtClean="0"/>
              <a:t>?</a:t>
            </a:r>
          </a:p>
          <a:p>
            <a:pPr lvl="1"/>
            <a:r>
              <a:rPr lang="en-US" altLang="en-US" dirty="0" smtClean="0">
                <a:solidFill>
                  <a:srgbClr val="FF0000"/>
                </a:solidFill>
              </a:rPr>
              <a:t>12 </a:t>
            </a:r>
            <a:r>
              <a:rPr lang="en-US" altLang="en-US" dirty="0" err="1" smtClean="0">
                <a:solidFill>
                  <a:srgbClr val="FF0000"/>
                </a:solidFill>
              </a:rPr>
              <a:t>ft</a:t>
            </a:r>
            <a:endParaRPr lang="en-US" altLang="en-US" dirty="0" smtClean="0">
              <a:solidFill>
                <a:srgbClr val="FF0000"/>
              </a:solidFill>
            </a:endParaRPr>
          </a:p>
          <a:p>
            <a:r>
              <a:rPr lang="en-US" altLang="en-US" dirty="0" smtClean="0"/>
              <a:t> </a:t>
            </a:r>
            <a:r>
              <a:rPr lang="en-US" altLang="en-US" dirty="0"/>
              <a:t>Explain why a homeowner would need this information when remodeling a kitchen. </a:t>
            </a:r>
          </a:p>
          <a:p>
            <a:endParaRPr lang="en-US" dirty="0"/>
          </a:p>
        </p:txBody>
      </p:sp>
    </p:spTree>
    <p:extLst>
      <p:ext uri="{BB962C8B-B14F-4D97-AF65-F5344CB8AC3E}">
        <p14:creationId xmlns:p14="http://schemas.microsoft.com/office/powerpoint/2010/main" val="11458123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97</a:t>
            </a:r>
          </a:p>
        </p:txBody>
      </p:sp>
      <p:sp>
        <p:nvSpPr>
          <p:cNvPr id="6147" name="Rectangle 3"/>
          <p:cNvSpPr>
            <a:spLocks noGrp="1" noChangeArrowheads="1"/>
          </p:cNvSpPr>
          <p:nvPr>
            <p:ph sz="quarter" idx="1"/>
          </p:nvPr>
        </p:nvSpPr>
        <p:spPr/>
        <p:txBody>
          <a:bodyPr/>
          <a:lstStyle/>
          <a:p>
            <a:pPr eaLnBrk="1" hangingPunct="1"/>
            <a:r>
              <a:rPr lang="en-US" altLang="en-US" dirty="0" smtClean="0"/>
              <a:t>A stack of recyclable newspaper 36 inches high will save one tree. If you save a stack of newspapers 14 feet high, about how many trees are saved? If you wanted to save 100 trees, how many feet high would the stack have to be?  What is the ratio between the height of the newspaper stack in feet and the number of trees saved? </a:t>
            </a:r>
          </a:p>
          <a:p>
            <a:pPr eaLnBrk="1" hangingPunct="1"/>
            <a:endParaRPr lang="en-US" altLang="en-US" dirty="0" smtClean="0"/>
          </a:p>
        </p:txBody>
      </p:sp>
    </p:spTree>
    <p:extLst>
      <p:ext uri="{BB962C8B-B14F-4D97-AF65-F5344CB8AC3E}">
        <p14:creationId xmlns:p14="http://schemas.microsoft.com/office/powerpoint/2010/main" val="2241410561"/>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160</a:t>
            </a:r>
          </a:p>
        </p:txBody>
      </p:sp>
      <p:sp>
        <p:nvSpPr>
          <p:cNvPr id="8195" name="Rectangle 3"/>
          <p:cNvSpPr>
            <a:spLocks noGrp="1" noChangeArrowheads="1"/>
          </p:cNvSpPr>
          <p:nvPr>
            <p:ph sz="quarter" idx="1"/>
          </p:nvPr>
        </p:nvSpPr>
        <p:spPr/>
        <p:txBody>
          <a:bodyPr/>
          <a:lstStyle/>
          <a:p>
            <a:pPr eaLnBrk="1" hangingPunct="1"/>
            <a:r>
              <a:rPr lang="en-US" altLang="en-US" dirty="0" smtClean="0"/>
              <a:t>A checkerboard contains 8 squares along the sides of the board and 8 squares along the top and bottom. Each of these squares is 1 by 1. The total number of 1 by 1 squares is 64.  Find the total number of squares on a checkerboard (include 2 by 2 squares, 3 by 3 squares, and so on).  Explain your method of solving this problem.</a:t>
            </a:r>
          </a:p>
        </p:txBody>
      </p:sp>
    </p:spTree>
    <p:extLst>
      <p:ext uri="{BB962C8B-B14F-4D97-AF65-F5344CB8AC3E}">
        <p14:creationId xmlns:p14="http://schemas.microsoft.com/office/powerpoint/2010/main" val="2998766379"/>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160</a:t>
            </a:r>
            <a:endParaRPr lang="en-US" dirty="0"/>
          </a:p>
        </p:txBody>
      </p:sp>
      <p:sp>
        <p:nvSpPr>
          <p:cNvPr id="3" name="Content Placeholder 2"/>
          <p:cNvSpPr>
            <a:spLocks noGrp="1"/>
          </p:cNvSpPr>
          <p:nvPr>
            <p:ph sz="quarter" idx="1"/>
          </p:nvPr>
        </p:nvSpPr>
        <p:spPr/>
        <p:txBody>
          <a:bodyPr/>
          <a:lstStyle/>
          <a:p>
            <a:r>
              <a:rPr lang="en-US" altLang="en-US" dirty="0"/>
              <a:t>Find the total number of squares on a checkerboard (include 2 by 2 squares, 3 by 3 squares, and so on). </a:t>
            </a:r>
            <a:endParaRPr lang="en-US" altLang="en-US" dirty="0" smtClean="0"/>
          </a:p>
          <a:p>
            <a:pPr lvl="1"/>
            <a:r>
              <a:rPr lang="en-US" altLang="en-US" dirty="0" smtClean="0">
                <a:solidFill>
                  <a:srgbClr val="FF0000"/>
                </a:solidFill>
              </a:rPr>
              <a:t>204 squares of various sizes</a:t>
            </a:r>
          </a:p>
          <a:p>
            <a:r>
              <a:rPr lang="en-US" altLang="en-US" dirty="0" smtClean="0"/>
              <a:t>Explain </a:t>
            </a:r>
            <a:r>
              <a:rPr lang="en-US" altLang="en-US" dirty="0"/>
              <a:t>your method of solving this problem</a:t>
            </a:r>
          </a:p>
        </p:txBody>
      </p:sp>
    </p:spTree>
    <p:extLst>
      <p:ext uri="{BB962C8B-B14F-4D97-AF65-F5344CB8AC3E}">
        <p14:creationId xmlns:p14="http://schemas.microsoft.com/office/powerpoint/2010/main" val="1501656854"/>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161</a:t>
            </a:r>
          </a:p>
        </p:txBody>
      </p:sp>
      <p:sp>
        <p:nvSpPr>
          <p:cNvPr id="9219" name="Rectangle 3"/>
          <p:cNvSpPr>
            <a:spLocks noGrp="1" noChangeArrowheads="1"/>
          </p:cNvSpPr>
          <p:nvPr>
            <p:ph sz="quarter" idx="1"/>
          </p:nvPr>
        </p:nvSpPr>
        <p:spPr/>
        <p:txBody>
          <a:bodyPr/>
          <a:lstStyle/>
          <a:p>
            <a:pPr eaLnBrk="1" hangingPunct="1"/>
            <a:r>
              <a:rPr lang="en-US" altLang="en-US" dirty="0" smtClean="0"/>
              <a:t>Each side of a checkerboard measures 16 inches. The board contains 8 rows of 8 squares per row. Find the area of each small square on the board. Increase the size of the square by 10 times and then estimate how many squares you could paint on a wall that was 12’ long and 8’ high. What are some of the issues with painting this design on a wall?</a:t>
            </a:r>
          </a:p>
          <a:p>
            <a:pPr eaLnBrk="1" hangingPunct="1"/>
            <a:r>
              <a:rPr lang="en-US" altLang="en-US" dirty="0" smtClean="0"/>
              <a:t> </a:t>
            </a:r>
            <a:r>
              <a:rPr lang="en-US" altLang="en-US" sz="1800" i="1" dirty="0" smtClean="0"/>
              <a:t>Square area is A = s². </a:t>
            </a:r>
          </a:p>
          <a:p>
            <a:pPr eaLnBrk="1" hangingPunct="1"/>
            <a:endParaRPr lang="en-US" altLang="en-US" dirty="0" smtClean="0"/>
          </a:p>
        </p:txBody>
      </p:sp>
    </p:spTree>
    <p:extLst>
      <p:ext uri="{BB962C8B-B14F-4D97-AF65-F5344CB8AC3E}">
        <p14:creationId xmlns:p14="http://schemas.microsoft.com/office/powerpoint/2010/main" val="928839558"/>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161</a:t>
            </a:r>
            <a:endParaRPr lang="en-US" dirty="0"/>
          </a:p>
        </p:txBody>
      </p:sp>
      <p:sp>
        <p:nvSpPr>
          <p:cNvPr id="3" name="Content Placeholder 2"/>
          <p:cNvSpPr>
            <a:spLocks noGrp="1"/>
          </p:cNvSpPr>
          <p:nvPr>
            <p:ph sz="quarter" idx="1"/>
          </p:nvPr>
        </p:nvSpPr>
        <p:spPr/>
        <p:txBody>
          <a:bodyPr/>
          <a:lstStyle/>
          <a:p>
            <a:r>
              <a:rPr lang="en-US" altLang="en-US" dirty="0"/>
              <a:t>Find the area of each small square on the board. </a:t>
            </a:r>
            <a:endParaRPr lang="en-US" altLang="en-US" dirty="0" smtClean="0"/>
          </a:p>
          <a:p>
            <a:pPr lvl="1"/>
            <a:r>
              <a:rPr lang="en-US" altLang="en-US" dirty="0" smtClean="0">
                <a:solidFill>
                  <a:srgbClr val="FF0000"/>
                </a:solidFill>
              </a:rPr>
              <a:t>Each square is 2” by 2”</a:t>
            </a:r>
          </a:p>
          <a:p>
            <a:r>
              <a:rPr lang="en-US" altLang="en-US" dirty="0" smtClean="0"/>
              <a:t>Increase </a:t>
            </a:r>
            <a:r>
              <a:rPr lang="en-US" altLang="en-US" dirty="0"/>
              <a:t>the size of the square by 10 times and then estimate how many squares you could paint on a wall that was 12’ long and 8’ high. </a:t>
            </a:r>
            <a:endParaRPr lang="en-US" altLang="en-US" dirty="0" smtClean="0"/>
          </a:p>
          <a:p>
            <a:pPr lvl="1"/>
            <a:r>
              <a:rPr lang="en-US" altLang="en-US" dirty="0" smtClean="0">
                <a:solidFill>
                  <a:srgbClr val="FF0000"/>
                </a:solidFill>
              </a:rPr>
              <a:t>20” by 20” squares</a:t>
            </a:r>
          </a:p>
          <a:p>
            <a:pPr lvl="1"/>
            <a:r>
              <a:rPr lang="en-US" altLang="en-US" dirty="0" smtClean="0">
                <a:solidFill>
                  <a:srgbClr val="FF0000"/>
                </a:solidFill>
              </a:rPr>
              <a:t>Height -   8’ x 12” = 96 in        96/20 = about 4 squares</a:t>
            </a:r>
          </a:p>
          <a:p>
            <a:pPr lvl="1"/>
            <a:r>
              <a:rPr lang="en-US" altLang="en-US" dirty="0" smtClean="0">
                <a:solidFill>
                  <a:srgbClr val="FF0000"/>
                </a:solidFill>
              </a:rPr>
              <a:t>Width -    12’ x 12” = 144 in      144/20  = about 7 squares</a:t>
            </a:r>
          </a:p>
          <a:p>
            <a:pPr lvl="1"/>
            <a:r>
              <a:rPr lang="en-US" altLang="en-US" dirty="0" smtClean="0">
                <a:solidFill>
                  <a:srgbClr val="FF0000"/>
                </a:solidFill>
              </a:rPr>
              <a:t>4 x 7 = 28 large squares on the wall</a:t>
            </a:r>
          </a:p>
          <a:p>
            <a:r>
              <a:rPr lang="en-US" altLang="en-US" dirty="0" smtClean="0"/>
              <a:t>What </a:t>
            </a:r>
            <a:r>
              <a:rPr lang="en-US" altLang="en-US" dirty="0"/>
              <a:t>are some of the issues with painting this design on a wall?</a:t>
            </a:r>
          </a:p>
          <a:p>
            <a:endParaRPr lang="en-US" dirty="0"/>
          </a:p>
        </p:txBody>
      </p:sp>
    </p:spTree>
    <p:extLst>
      <p:ext uri="{BB962C8B-B14F-4D97-AF65-F5344CB8AC3E}">
        <p14:creationId xmlns:p14="http://schemas.microsoft.com/office/powerpoint/2010/main" val="4093334762"/>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162</a:t>
            </a:r>
          </a:p>
        </p:txBody>
      </p:sp>
      <p:sp>
        <p:nvSpPr>
          <p:cNvPr id="10243" name="Rectangle 3"/>
          <p:cNvSpPr>
            <a:spLocks noGrp="1" noChangeArrowheads="1"/>
          </p:cNvSpPr>
          <p:nvPr>
            <p:ph sz="quarter" idx="1"/>
          </p:nvPr>
        </p:nvSpPr>
        <p:spPr/>
        <p:txBody>
          <a:bodyPr/>
          <a:lstStyle/>
          <a:p>
            <a:pPr eaLnBrk="1" hangingPunct="1">
              <a:lnSpc>
                <a:spcPct val="90000"/>
              </a:lnSpc>
            </a:pPr>
            <a:r>
              <a:rPr lang="en-US" altLang="en-US" dirty="0" smtClean="0"/>
              <a:t>The size of the dollar bill of </a:t>
            </a:r>
            <a:r>
              <a:rPr lang="en-US" altLang="en-US" dirty="0" smtClean="0"/>
              <a:t>today </a:t>
            </a:r>
            <a:r>
              <a:rPr lang="en-US" altLang="en-US" dirty="0" smtClean="0"/>
              <a:t>is smaller than the dollar bills printed before 1929. The dimensions of those bills were 7.2 by 3.13 inches. The bills in circulation </a:t>
            </a:r>
            <a:r>
              <a:rPr lang="en-US" altLang="en-US" dirty="0" smtClean="0"/>
              <a:t>today </a:t>
            </a:r>
            <a:r>
              <a:rPr lang="en-US" altLang="en-US" dirty="0" smtClean="0"/>
              <a:t>are 6.14 by 2.61 inches. Find the area of each and determine about what percentage has our dollar bill reduced its’ area? Why do you think the area of a dollar bills has been reduced?           </a:t>
            </a:r>
          </a:p>
          <a:p>
            <a:pPr eaLnBrk="1" hangingPunct="1">
              <a:lnSpc>
                <a:spcPct val="90000"/>
              </a:lnSpc>
            </a:pPr>
            <a:r>
              <a:rPr lang="en-US" altLang="en-US" sz="1800" i="1" dirty="0" smtClean="0"/>
              <a:t>Rectangular area is A = </a:t>
            </a:r>
            <a:r>
              <a:rPr lang="en-US" altLang="en-US" sz="1800" i="1" dirty="0" err="1" smtClean="0"/>
              <a:t>lw</a:t>
            </a:r>
            <a:endParaRPr lang="en-US" altLang="en-US" sz="1800" i="1" dirty="0" smtClean="0"/>
          </a:p>
        </p:txBody>
      </p:sp>
    </p:spTree>
    <p:extLst>
      <p:ext uri="{BB962C8B-B14F-4D97-AF65-F5344CB8AC3E}">
        <p14:creationId xmlns:p14="http://schemas.microsoft.com/office/powerpoint/2010/main" val="2161277012"/>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to </a:t>
            </a:r>
            <a:r>
              <a:rPr lang="en-US" dirty="0" smtClean="0"/>
              <a:t>Day </a:t>
            </a:r>
            <a:r>
              <a:rPr lang="en-US" dirty="0" smtClean="0"/>
              <a:t>162</a:t>
            </a:r>
            <a:endParaRPr lang="en-US" dirty="0"/>
          </a:p>
        </p:txBody>
      </p:sp>
      <p:sp>
        <p:nvSpPr>
          <p:cNvPr id="3" name="Content Placeholder 2"/>
          <p:cNvSpPr>
            <a:spLocks noGrp="1"/>
          </p:cNvSpPr>
          <p:nvPr>
            <p:ph sz="quarter" idx="1"/>
          </p:nvPr>
        </p:nvSpPr>
        <p:spPr/>
        <p:txBody>
          <a:bodyPr/>
          <a:lstStyle/>
          <a:p>
            <a:r>
              <a:rPr lang="en-US" altLang="en-US" dirty="0"/>
              <a:t>Find the area of each and determine about what percentage has our dollar bill reduced its’ area? </a:t>
            </a:r>
            <a:endParaRPr lang="en-US" altLang="en-US" dirty="0" smtClean="0"/>
          </a:p>
          <a:p>
            <a:pPr lvl="1"/>
            <a:r>
              <a:rPr lang="en-US" altLang="en-US" dirty="0" smtClean="0">
                <a:solidFill>
                  <a:srgbClr val="FF0000"/>
                </a:solidFill>
              </a:rPr>
              <a:t>7.2 x 3.13 = 22.536    area of larger bill</a:t>
            </a:r>
          </a:p>
          <a:p>
            <a:pPr lvl="1"/>
            <a:r>
              <a:rPr lang="en-US" altLang="en-US" dirty="0" smtClean="0">
                <a:solidFill>
                  <a:srgbClr val="FF0000"/>
                </a:solidFill>
              </a:rPr>
              <a:t>6.14 x 2.61 = 16.0254   area of smaller bill</a:t>
            </a:r>
          </a:p>
          <a:p>
            <a:pPr lvl="1"/>
            <a:r>
              <a:rPr lang="en-US" altLang="en-US" dirty="0" smtClean="0">
                <a:solidFill>
                  <a:srgbClr val="FF0000"/>
                </a:solidFill>
              </a:rPr>
              <a:t>22.536 – 16.0254 = 6.5106   difference of area</a:t>
            </a:r>
          </a:p>
          <a:p>
            <a:pPr lvl="1"/>
            <a:r>
              <a:rPr lang="en-US" altLang="en-US" dirty="0" smtClean="0">
                <a:solidFill>
                  <a:srgbClr val="FF0000"/>
                </a:solidFill>
              </a:rPr>
              <a:t>6.5106 / 22.536 = 0.288977    </a:t>
            </a:r>
          </a:p>
          <a:p>
            <a:pPr lvl="1"/>
            <a:r>
              <a:rPr lang="en-US" altLang="en-US" dirty="0" smtClean="0">
                <a:solidFill>
                  <a:srgbClr val="FF0000"/>
                </a:solidFill>
              </a:rPr>
              <a:t>0.288977 x 100 =   28.8977     about 29% </a:t>
            </a:r>
          </a:p>
          <a:p>
            <a:r>
              <a:rPr lang="en-US" altLang="en-US" dirty="0" smtClean="0"/>
              <a:t>Why </a:t>
            </a:r>
            <a:r>
              <a:rPr lang="en-US" altLang="en-US" dirty="0"/>
              <a:t>do you think the area of a dollar bills has been reduced?</a:t>
            </a:r>
            <a:endParaRPr lang="en-US" dirty="0"/>
          </a:p>
        </p:txBody>
      </p:sp>
    </p:spTree>
    <p:extLst>
      <p:ext uri="{BB962C8B-B14F-4D97-AF65-F5344CB8AC3E}">
        <p14:creationId xmlns:p14="http://schemas.microsoft.com/office/powerpoint/2010/main" val="1583153060"/>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163</a:t>
            </a:r>
          </a:p>
        </p:txBody>
      </p:sp>
      <p:sp>
        <p:nvSpPr>
          <p:cNvPr id="11267" name="Rectangle 3"/>
          <p:cNvSpPr>
            <a:spLocks noGrp="1" noChangeArrowheads="1"/>
          </p:cNvSpPr>
          <p:nvPr>
            <p:ph sz="quarter" idx="1"/>
          </p:nvPr>
        </p:nvSpPr>
        <p:spPr/>
        <p:txBody>
          <a:bodyPr/>
          <a:lstStyle/>
          <a:p>
            <a:pPr eaLnBrk="1" hangingPunct="1"/>
            <a:r>
              <a:rPr lang="en-US" altLang="en-US" sz="2800" dirty="0" smtClean="0"/>
              <a:t>Raising your own chickens for egg production is a current trend. In 1897 the recommended size for a chicken house was given as “ten feet is wide enough and every ten feet in length will afford space for 15 hens.” According to this advice, find the area of a coop that could accommodate 60 hens. Currently the advice is a minimum of 4 square feet per chicken. How does that compare with the advice from 1897?</a:t>
            </a:r>
          </a:p>
          <a:p>
            <a:pPr eaLnBrk="1" hangingPunct="1"/>
            <a:r>
              <a:rPr lang="en-US" altLang="en-US" sz="2800" dirty="0" smtClean="0"/>
              <a:t> </a:t>
            </a:r>
            <a:r>
              <a:rPr lang="en-US" altLang="en-US" sz="1800" i="1" dirty="0" smtClean="0"/>
              <a:t>Rectangular area is A = </a:t>
            </a:r>
            <a:r>
              <a:rPr lang="en-US" altLang="en-US" sz="1800" i="1" dirty="0" err="1" smtClean="0"/>
              <a:t>lw</a:t>
            </a:r>
            <a:r>
              <a:rPr lang="en-US" altLang="en-US" sz="1800" i="1" dirty="0" smtClean="0"/>
              <a:t>. </a:t>
            </a:r>
          </a:p>
          <a:p>
            <a:pPr eaLnBrk="1" hangingPunct="1"/>
            <a:endParaRPr lang="en-US" altLang="en-US" dirty="0" smtClean="0"/>
          </a:p>
        </p:txBody>
      </p:sp>
    </p:spTree>
    <p:extLst>
      <p:ext uri="{BB962C8B-B14F-4D97-AF65-F5344CB8AC3E}">
        <p14:creationId xmlns:p14="http://schemas.microsoft.com/office/powerpoint/2010/main" val="291539718"/>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to </a:t>
            </a:r>
            <a:r>
              <a:rPr lang="en-US" dirty="0" smtClean="0"/>
              <a:t>Day </a:t>
            </a:r>
            <a:r>
              <a:rPr lang="en-US" dirty="0" smtClean="0"/>
              <a:t>168</a:t>
            </a:r>
            <a:endParaRPr lang="en-US" dirty="0"/>
          </a:p>
        </p:txBody>
      </p:sp>
      <p:sp>
        <p:nvSpPr>
          <p:cNvPr id="3" name="Content Placeholder 2"/>
          <p:cNvSpPr>
            <a:spLocks noGrp="1"/>
          </p:cNvSpPr>
          <p:nvPr>
            <p:ph sz="quarter" idx="1"/>
          </p:nvPr>
        </p:nvSpPr>
        <p:spPr/>
        <p:txBody>
          <a:bodyPr/>
          <a:lstStyle/>
          <a:p>
            <a:r>
              <a:rPr lang="en-US" altLang="en-US" sz="2400" dirty="0"/>
              <a:t>According to this advice, find the area of a coop that could accommodate 60 hens. </a:t>
            </a:r>
            <a:endParaRPr lang="en-US" altLang="en-US" sz="2400" dirty="0" smtClean="0"/>
          </a:p>
          <a:p>
            <a:pPr lvl="1"/>
            <a:r>
              <a:rPr lang="en-US" altLang="en-US" sz="2100" dirty="0" smtClean="0">
                <a:solidFill>
                  <a:srgbClr val="FF0000"/>
                </a:solidFill>
              </a:rPr>
              <a:t>60 hens / 15  = 4 </a:t>
            </a:r>
          </a:p>
          <a:p>
            <a:pPr lvl="1"/>
            <a:r>
              <a:rPr lang="en-US" altLang="en-US" sz="2100" dirty="0" smtClean="0">
                <a:solidFill>
                  <a:srgbClr val="FF0000"/>
                </a:solidFill>
              </a:rPr>
              <a:t>10 x 4 (10’) = 400 </a:t>
            </a:r>
            <a:r>
              <a:rPr lang="en-US" altLang="en-US" sz="2100" dirty="0" err="1" smtClean="0">
                <a:solidFill>
                  <a:srgbClr val="FF0000"/>
                </a:solidFill>
              </a:rPr>
              <a:t>sq</a:t>
            </a:r>
            <a:r>
              <a:rPr lang="en-US" altLang="en-US" sz="2100" dirty="0" smtClean="0">
                <a:solidFill>
                  <a:srgbClr val="FF0000"/>
                </a:solidFill>
              </a:rPr>
              <a:t> </a:t>
            </a:r>
            <a:r>
              <a:rPr lang="en-US" altLang="en-US" sz="2100" dirty="0" err="1" smtClean="0">
                <a:solidFill>
                  <a:srgbClr val="FF0000"/>
                </a:solidFill>
              </a:rPr>
              <a:t>ft</a:t>
            </a:r>
            <a:r>
              <a:rPr lang="en-US" altLang="en-US" sz="2100" dirty="0" smtClean="0">
                <a:solidFill>
                  <a:srgbClr val="FF0000"/>
                </a:solidFill>
              </a:rPr>
              <a:t> coop</a:t>
            </a:r>
          </a:p>
          <a:p>
            <a:r>
              <a:rPr lang="en-US" altLang="en-US" sz="2400" dirty="0" smtClean="0"/>
              <a:t>Currently </a:t>
            </a:r>
            <a:r>
              <a:rPr lang="en-US" altLang="en-US" sz="2400" dirty="0"/>
              <a:t>the advice is a minimum of 4 square feet per chicken. How does that compare with the advice from 1897</a:t>
            </a:r>
            <a:r>
              <a:rPr lang="en-US" altLang="en-US" sz="2400" dirty="0" smtClean="0"/>
              <a:t>?</a:t>
            </a:r>
          </a:p>
          <a:p>
            <a:pPr lvl="1"/>
            <a:r>
              <a:rPr lang="en-US" dirty="0" smtClean="0">
                <a:solidFill>
                  <a:srgbClr val="FF0000"/>
                </a:solidFill>
              </a:rPr>
              <a:t>60 x 4 = 240 </a:t>
            </a:r>
            <a:r>
              <a:rPr lang="en-US" dirty="0" err="1" smtClean="0">
                <a:solidFill>
                  <a:srgbClr val="FF0000"/>
                </a:solidFill>
              </a:rPr>
              <a:t>sq</a:t>
            </a:r>
            <a:r>
              <a:rPr lang="en-US" dirty="0" smtClean="0">
                <a:solidFill>
                  <a:srgbClr val="FF0000"/>
                </a:solidFill>
              </a:rPr>
              <a:t> </a:t>
            </a:r>
            <a:r>
              <a:rPr lang="en-US" dirty="0" err="1" smtClean="0">
                <a:solidFill>
                  <a:srgbClr val="FF0000"/>
                </a:solidFill>
              </a:rPr>
              <a:t>ft</a:t>
            </a:r>
            <a:r>
              <a:rPr lang="en-US" dirty="0" smtClean="0">
                <a:solidFill>
                  <a:srgbClr val="FF0000"/>
                </a:solidFill>
              </a:rPr>
              <a:t> coop </a:t>
            </a:r>
            <a:endParaRPr lang="en-US" dirty="0">
              <a:solidFill>
                <a:srgbClr val="FF0000"/>
              </a:solidFill>
            </a:endParaRPr>
          </a:p>
        </p:txBody>
      </p:sp>
    </p:spTree>
    <p:extLst>
      <p:ext uri="{BB962C8B-B14F-4D97-AF65-F5344CB8AC3E}">
        <p14:creationId xmlns:p14="http://schemas.microsoft.com/office/powerpoint/2010/main" val="3855937267"/>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164</a:t>
            </a:r>
          </a:p>
        </p:txBody>
      </p:sp>
      <p:sp>
        <p:nvSpPr>
          <p:cNvPr id="12291" name="Rectangle 3"/>
          <p:cNvSpPr>
            <a:spLocks noGrp="1" noChangeArrowheads="1"/>
          </p:cNvSpPr>
          <p:nvPr>
            <p:ph sz="quarter" idx="1"/>
          </p:nvPr>
        </p:nvSpPr>
        <p:spPr/>
        <p:txBody>
          <a:bodyPr/>
          <a:lstStyle/>
          <a:p>
            <a:pPr eaLnBrk="1" hangingPunct="1"/>
            <a:r>
              <a:rPr lang="en-US" altLang="en-US" sz="2800" dirty="0" smtClean="0"/>
              <a:t>Roofing shingles are packaged in groups called “squares”. One square covers 100 square feet of a roof. The roof of a house is made of two rectangles, each 13 feet by 36 feet.  The two rectangles meet to form the peak of the home. How many squares of shingles are needed? If you want to have 10% more shingles as an overage, will that effect the number of squares you purchase? </a:t>
            </a:r>
          </a:p>
          <a:p>
            <a:pPr eaLnBrk="1" hangingPunct="1"/>
            <a:r>
              <a:rPr lang="en-US" altLang="en-US" sz="2800" i="1" dirty="0" smtClean="0"/>
              <a:t>Rectangular area is A = </a:t>
            </a:r>
            <a:r>
              <a:rPr lang="en-US" altLang="en-US" sz="2800" i="1" dirty="0" err="1" smtClean="0"/>
              <a:t>lw</a:t>
            </a:r>
            <a:r>
              <a:rPr lang="en-US" altLang="en-US" sz="2800" i="1" dirty="0" smtClean="0"/>
              <a:t>.</a:t>
            </a:r>
            <a:endParaRPr lang="en-US" altLang="en-US" sz="2800" dirty="0" smtClean="0"/>
          </a:p>
          <a:p>
            <a:pPr eaLnBrk="1" hangingPunct="1"/>
            <a:endParaRPr lang="en-US" altLang="en-US" dirty="0" smtClean="0"/>
          </a:p>
        </p:txBody>
      </p:sp>
      <p:sp>
        <p:nvSpPr>
          <p:cNvPr id="12292" name="Text Box 4"/>
          <p:cNvSpPr txBox="1">
            <a:spLocks noChangeArrowheads="1"/>
          </p:cNvSpPr>
          <p:nvPr/>
        </p:nvSpPr>
        <p:spPr bwMode="auto">
          <a:xfrm>
            <a:off x="5546725" y="3994150"/>
            <a:ext cx="25304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Font typeface="Wingdings" pitchFamily="2" charset="2"/>
              <a:buChar char="l"/>
              <a:defRPr sz="3200">
                <a:solidFill>
                  <a:schemeClr val="tx1"/>
                </a:solidFill>
                <a:latin typeface="Arial" charset="0"/>
              </a:defRPr>
            </a:lvl1pPr>
            <a:lvl2pPr marL="742950" indent="-285750">
              <a:spcBef>
                <a:spcPct val="20000"/>
              </a:spcBef>
              <a:buClr>
                <a:schemeClr val="accent1"/>
              </a:buClr>
              <a:buFont typeface="Wingdings" pitchFamily="2" charset="2"/>
              <a:buChar char="¡"/>
              <a:defRPr sz="2700">
                <a:solidFill>
                  <a:schemeClr val="tx1"/>
                </a:solidFill>
                <a:latin typeface="Arial" charset="0"/>
              </a:defRPr>
            </a:lvl2pPr>
            <a:lvl3pPr marL="1143000" indent="-228600">
              <a:spcBef>
                <a:spcPct val="20000"/>
              </a:spcBef>
              <a:buClr>
                <a:schemeClr val="accent1"/>
              </a:buClr>
              <a:buFont typeface="Wingdings" pitchFamily="2" charset="2"/>
              <a:buChar char="l"/>
              <a:defRPr sz="2300">
                <a:solidFill>
                  <a:schemeClr val="tx1"/>
                </a:solidFill>
                <a:latin typeface="Arial" charset="0"/>
              </a:defRPr>
            </a:lvl3pPr>
            <a:lvl4pPr marL="1600200" indent="-228600">
              <a:spcBef>
                <a:spcPct val="20000"/>
              </a:spcBef>
              <a:buClr>
                <a:schemeClr val="accent1"/>
              </a:buClr>
              <a:buChar char="•"/>
              <a:defRPr sz="2000">
                <a:solidFill>
                  <a:schemeClr val="tx1"/>
                </a:solidFill>
                <a:latin typeface="Arial" charset="0"/>
              </a:defRPr>
            </a:lvl4pPr>
            <a:lvl5pPr marL="2057400" indent="-228600">
              <a:spcBef>
                <a:spcPct val="20000"/>
              </a:spcBef>
              <a:buClr>
                <a:schemeClr val="accent1"/>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charset="0"/>
              </a:defRPr>
            </a:lvl9pPr>
          </a:lstStyle>
          <a:p>
            <a:pPr>
              <a:spcBef>
                <a:spcPct val="0"/>
              </a:spcBef>
              <a:buClrTx/>
              <a:buFontTx/>
              <a:buNone/>
            </a:pPr>
            <a:endParaRPr lang="en-US" altLang="en-US" sz="1800">
              <a:latin typeface="Verdana" pitchFamily="34" charset="0"/>
            </a:endParaRPr>
          </a:p>
        </p:txBody>
      </p:sp>
    </p:spTree>
    <p:extLst>
      <p:ext uri="{BB962C8B-B14F-4D97-AF65-F5344CB8AC3E}">
        <p14:creationId xmlns:p14="http://schemas.microsoft.com/office/powerpoint/2010/main" val="1672119081"/>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164</a:t>
            </a:r>
            <a:endParaRPr lang="en-US" dirty="0"/>
          </a:p>
        </p:txBody>
      </p:sp>
      <p:sp>
        <p:nvSpPr>
          <p:cNvPr id="3" name="Content Placeholder 2"/>
          <p:cNvSpPr>
            <a:spLocks noGrp="1"/>
          </p:cNvSpPr>
          <p:nvPr>
            <p:ph sz="quarter" idx="1"/>
          </p:nvPr>
        </p:nvSpPr>
        <p:spPr/>
        <p:txBody>
          <a:bodyPr/>
          <a:lstStyle/>
          <a:p>
            <a:r>
              <a:rPr lang="en-US" altLang="en-US" sz="2400" dirty="0"/>
              <a:t>How many squares of shingles are needed? </a:t>
            </a:r>
            <a:endParaRPr lang="en-US" altLang="en-US" sz="2400" dirty="0" smtClean="0"/>
          </a:p>
          <a:p>
            <a:pPr lvl="1"/>
            <a:r>
              <a:rPr lang="en-US" altLang="en-US" sz="2100" dirty="0" smtClean="0">
                <a:solidFill>
                  <a:srgbClr val="FF0000"/>
                </a:solidFill>
              </a:rPr>
              <a:t>(13 x 36) x 2 = 936 </a:t>
            </a:r>
            <a:r>
              <a:rPr lang="en-US" altLang="en-US" sz="2100" dirty="0" err="1" smtClean="0">
                <a:solidFill>
                  <a:srgbClr val="FF0000"/>
                </a:solidFill>
              </a:rPr>
              <a:t>sq</a:t>
            </a:r>
            <a:r>
              <a:rPr lang="en-US" altLang="en-US" sz="2100" dirty="0" smtClean="0">
                <a:solidFill>
                  <a:srgbClr val="FF0000"/>
                </a:solidFill>
              </a:rPr>
              <a:t> feet for both roof rectangles</a:t>
            </a:r>
          </a:p>
          <a:p>
            <a:pPr lvl="1"/>
            <a:r>
              <a:rPr lang="en-US" altLang="en-US" sz="2100" dirty="0" smtClean="0">
                <a:solidFill>
                  <a:srgbClr val="FF0000"/>
                </a:solidFill>
              </a:rPr>
              <a:t>936 / 100 = 9.36 squares  rounded up to 10 squares</a:t>
            </a:r>
          </a:p>
          <a:p>
            <a:r>
              <a:rPr lang="en-US" altLang="en-US" sz="2400" dirty="0" smtClean="0"/>
              <a:t>If </a:t>
            </a:r>
            <a:r>
              <a:rPr lang="en-US" altLang="en-US" sz="2400" dirty="0"/>
              <a:t>you want to have 10% more shingles as an overage, will that effect the number of squares you purchase</a:t>
            </a:r>
            <a:r>
              <a:rPr lang="en-US" altLang="en-US" sz="2400" dirty="0" smtClean="0"/>
              <a:t>?</a:t>
            </a:r>
          </a:p>
          <a:p>
            <a:pPr lvl="1"/>
            <a:r>
              <a:rPr lang="en-US" dirty="0" smtClean="0">
                <a:solidFill>
                  <a:srgbClr val="FF0000"/>
                </a:solidFill>
              </a:rPr>
              <a:t>936 x 110% = 1029.6 </a:t>
            </a:r>
            <a:r>
              <a:rPr lang="en-US" dirty="0" err="1" smtClean="0">
                <a:solidFill>
                  <a:srgbClr val="FF0000"/>
                </a:solidFill>
              </a:rPr>
              <a:t>sq</a:t>
            </a:r>
            <a:r>
              <a:rPr lang="en-US" dirty="0" smtClean="0">
                <a:solidFill>
                  <a:srgbClr val="FF0000"/>
                </a:solidFill>
              </a:rPr>
              <a:t> </a:t>
            </a:r>
            <a:r>
              <a:rPr lang="en-US" dirty="0" err="1" smtClean="0">
                <a:solidFill>
                  <a:srgbClr val="FF0000"/>
                </a:solidFill>
              </a:rPr>
              <a:t>ft</a:t>
            </a:r>
            <a:endParaRPr lang="en-US" dirty="0" smtClean="0">
              <a:solidFill>
                <a:srgbClr val="FF0000"/>
              </a:solidFill>
            </a:endParaRPr>
          </a:p>
          <a:p>
            <a:pPr lvl="1"/>
            <a:r>
              <a:rPr lang="en-US" dirty="0" smtClean="0">
                <a:solidFill>
                  <a:srgbClr val="FF0000"/>
                </a:solidFill>
              </a:rPr>
              <a:t>1029.6 / 100 = 10.296 squares rounded up to 11 squares</a:t>
            </a:r>
          </a:p>
          <a:p>
            <a:pPr lvl="1"/>
            <a:endParaRPr lang="en-US" dirty="0"/>
          </a:p>
        </p:txBody>
      </p:sp>
    </p:spTree>
    <p:extLst>
      <p:ext uri="{BB962C8B-B14F-4D97-AF65-F5344CB8AC3E}">
        <p14:creationId xmlns:p14="http://schemas.microsoft.com/office/powerpoint/2010/main" val="16070209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to </a:t>
            </a:r>
            <a:r>
              <a:rPr lang="en-US" dirty="0" smtClean="0"/>
              <a:t>Day </a:t>
            </a:r>
            <a:r>
              <a:rPr lang="en-US" dirty="0" smtClean="0"/>
              <a:t>97 </a:t>
            </a:r>
            <a:endParaRPr lang="en-US" dirty="0"/>
          </a:p>
        </p:txBody>
      </p:sp>
      <p:sp>
        <p:nvSpPr>
          <p:cNvPr id="3" name="Content Placeholder 2"/>
          <p:cNvSpPr>
            <a:spLocks noGrp="1"/>
          </p:cNvSpPr>
          <p:nvPr>
            <p:ph sz="quarter" idx="1"/>
          </p:nvPr>
        </p:nvSpPr>
        <p:spPr/>
        <p:txBody>
          <a:bodyPr/>
          <a:lstStyle/>
          <a:p>
            <a:r>
              <a:rPr lang="en-US" altLang="en-US" dirty="0"/>
              <a:t>If you wanted to save 100 trees, how many feet high would the stack have to be? </a:t>
            </a:r>
            <a:endParaRPr lang="en-US" altLang="en-US" dirty="0" smtClean="0"/>
          </a:p>
          <a:p>
            <a:r>
              <a:rPr lang="en-US" altLang="en-US" dirty="0" smtClean="0"/>
              <a:t> </a:t>
            </a:r>
            <a:r>
              <a:rPr lang="en-US" altLang="en-US" dirty="0" smtClean="0">
                <a:solidFill>
                  <a:srgbClr val="FF0000"/>
                </a:solidFill>
              </a:rPr>
              <a:t>280 </a:t>
            </a:r>
            <a:r>
              <a:rPr lang="en-US" altLang="en-US" dirty="0" err="1" smtClean="0">
                <a:solidFill>
                  <a:srgbClr val="FF0000"/>
                </a:solidFill>
              </a:rPr>
              <a:t>ft</a:t>
            </a:r>
            <a:r>
              <a:rPr lang="en-US" altLang="en-US" dirty="0" smtClean="0">
                <a:solidFill>
                  <a:srgbClr val="FF0000"/>
                </a:solidFill>
              </a:rPr>
              <a:t> high stack for 100 trees</a:t>
            </a:r>
          </a:p>
          <a:p>
            <a:r>
              <a:rPr lang="en-US" altLang="en-US" dirty="0" smtClean="0"/>
              <a:t>What </a:t>
            </a:r>
            <a:r>
              <a:rPr lang="en-US" altLang="en-US" dirty="0"/>
              <a:t>is the ratio between the height of the newspaper stack in feet and the number of trees saved</a:t>
            </a:r>
            <a:r>
              <a:rPr lang="en-US" altLang="en-US" dirty="0" smtClean="0"/>
              <a:t>?</a:t>
            </a:r>
          </a:p>
          <a:p>
            <a:r>
              <a:rPr lang="en-US" dirty="0" smtClean="0">
                <a:solidFill>
                  <a:srgbClr val="FF0000"/>
                </a:solidFill>
              </a:rPr>
              <a:t>3ft  : 1 tree </a:t>
            </a:r>
            <a:endParaRPr lang="en-US" dirty="0">
              <a:solidFill>
                <a:srgbClr val="FF0000"/>
              </a:solidFill>
            </a:endParaRPr>
          </a:p>
        </p:txBody>
      </p:sp>
    </p:spTree>
    <p:extLst>
      <p:ext uri="{BB962C8B-B14F-4D97-AF65-F5344CB8AC3E}">
        <p14:creationId xmlns:p14="http://schemas.microsoft.com/office/powerpoint/2010/main" val="4230889546"/>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165</a:t>
            </a:r>
          </a:p>
        </p:txBody>
      </p:sp>
      <p:sp>
        <p:nvSpPr>
          <p:cNvPr id="13315" name="Rectangle 3"/>
          <p:cNvSpPr>
            <a:spLocks noGrp="1" noChangeArrowheads="1"/>
          </p:cNvSpPr>
          <p:nvPr>
            <p:ph sz="quarter" idx="1"/>
          </p:nvPr>
        </p:nvSpPr>
        <p:spPr/>
        <p:txBody>
          <a:bodyPr/>
          <a:lstStyle/>
          <a:p>
            <a:pPr>
              <a:defRPr/>
            </a:pPr>
            <a:r>
              <a:rPr lang="en-US" dirty="0"/>
              <a:t>A 1-inch by 12-inch rectangle has an area of 12 square inches. </a:t>
            </a:r>
            <a:r>
              <a:rPr lang="en-US" dirty="0" smtClean="0"/>
              <a:t> A </a:t>
            </a:r>
            <a:r>
              <a:rPr lang="en-US" dirty="0"/>
              <a:t>standard sheet of letter size paper is 8½ inches by 11 inches and has an area of 93.5 square inches. Pete claims he can cut a 1-inch by 12-inch rectangle from this paper. </a:t>
            </a:r>
            <a:r>
              <a:rPr lang="en-US" dirty="0" smtClean="0"/>
              <a:t> Explain </a:t>
            </a:r>
            <a:r>
              <a:rPr lang="en-US" dirty="0"/>
              <a:t>how he can do this and what is the area of the remaining paper</a:t>
            </a:r>
            <a:r>
              <a:rPr lang="en-US" dirty="0" smtClean="0"/>
              <a:t>?</a:t>
            </a:r>
          </a:p>
          <a:p>
            <a:pPr>
              <a:defRPr/>
            </a:pPr>
            <a:r>
              <a:rPr lang="en-US" dirty="0" smtClean="0"/>
              <a:t> </a:t>
            </a:r>
            <a:r>
              <a:rPr lang="en-US" i="1" dirty="0"/>
              <a:t>Rectangular area is A = </a:t>
            </a:r>
            <a:r>
              <a:rPr lang="en-US" i="1" dirty="0" err="1"/>
              <a:t>lw</a:t>
            </a:r>
            <a:r>
              <a:rPr lang="en-US" i="1" dirty="0"/>
              <a:t>.</a:t>
            </a:r>
            <a:endParaRPr lang="en-US" dirty="0"/>
          </a:p>
          <a:p>
            <a:pPr marL="0" indent="0">
              <a:buFont typeface="Wingdings" pitchFamily="2" charset="2"/>
              <a:buNone/>
              <a:defRPr/>
            </a:pPr>
            <a:r>
              <a:rPr lang="en-US" dirty="0"/>
              <a:t/>
            </a:r>
            <a:br>
              <a:rPr lang="en-US" dirty="0"/>
            </a:br>
            <a:endParaRPr lang="en-US" altLang="en-US" dirty="0" smtClean="0"/>
          </a:p>
        </p:txBody>
      </p:sp>
    </p:spTree>
    <p:extLst>
      <p:ext uri="{BB962C8B-B14F-4D97-AF65-F5344CB8AC3E}">
        <p14:creationId xmlns:p14="http://schemas.microsoft.com/office/powerpoint/2010/main" val="2181079571"/>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to </a:t>
            </a:r>
            <a:r>
              <a:rPr lang="en-US" dirty="0" smtClean="0"/>
              <a:t>Day </a:t>
            </a:r>
            <a:r>
              <a:rPr lang="en-US" dirty="0" smtClean="0"/>
              <a:t>165</a:t>
            </a:r>
            <a:endParaRPr lang="en-US" dirty="0"/>
          </a:p>
        </p:txBody>
      </p:sp>
      <p:sp>
        <p:nvSpPr>
          <p:cNvPr id="3" name="Content Placeholder 2"/>
          <p:cNvSpPr>
            <a:spLocks noGrp="1"/>
          </p:cNvSpPr>
          <p:nvPr>
            <p:ph sz="quarter" idx="1"/>
          </p:nvPr>
        </p:nvSpPr>
        <p:spPr/>
        <p:txBody>
          <a:bodyPr/>
          <a:lstStyle/>
          <a:p>
            <a:r>
              <a:rPr lang="en-US" dirty="0"/>
              <a:t>Explain how he can do this and what is the area of the remaining paper</a:t>
            </a:r>
            <a:r>
              <a:rPr lang="en-US" dirty="0" smtClean="0"/>
              <a:t>?</a:t>
            </a:r>
          </a:p>
          <a:p>
            <a:pPr lvl="1"/>
            <a:r>
              <a:rPr lang="en-US" dirty="0" smtClean="0">
                <a:solidFill>
                  <a:srgbClr val="FF0000"/>
                </a:solidFill>
              </a:rPr>
              <a:t>Cut ½ inch on each side of the diagonal of the rectangle. </a:t>
            </a:r>
          </a:p>
          <a:p>
            <a:pPr lvl="1"/>
            <a:r>
              <a:rPr lang="en-US" dirty="0" smtClean="0">
                <a:solidFill>
                  <a:srgbClr val="FF0000"/>
                </a:solidFill>
              </a:rPr>
              <a:t>The remaining area is 81.5 </a:t>
            </a:r>
            <a:r>
              <a:rPr lang="en-US" dirty="0" err="1" smtClean="0">
                <a:solidFill>
                  <a:srgbClr val="FF0000"/>
                </a:solidFill>
              </a:rPr>
              <a:t>sq</a:t>
            </a:r>
            <a:r>
              <a:rPr lang="en-US" dirty="0" smtClean="0">
                <a:solidFill>
                  <a:srgbClr val="FF0000"/>
                </a:solidFill>
              </a:rPr>
              <a:t> in. </a:t>
            </a:r>
            <a:endParaRPr lang="en-US" dirty="0">
              <a:solidFill>
                <a:srgbClr val="FF0000"/>
              </a:solidFill>
            </a:endParaRPr>
          </a:p>
          <a:p>
            <a:endParaRPr lang="en-US" dirty="0"/>
          </a:p>
        </p:txBody>
      </p:sp>
    </p:spTree>
    <p:extLst>
      <p:ext uri="{BB962C8B-B14F-4D97-AF65-F5344CB8AC3E}">
        <p14:creationId xmlns:p14="http://schemas.microsoft.com/office/powerpoint/2010/main" val="4233302778"/>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166</a:t>
            </a:r>
          </a:p>
        </p:txBody>
      </p:sp>
      <p:sp>
        <p:nvSpPr>
          <p:cNvPr id="14339" name="Rectangle 3"/>
          <p:cNvSpPr>
            <a:spLocks noGrp="1" noChangeArrowheads="1"/>
          </p:cNvSpPr>
          <p:nvPr>
            <p:ph sz="quarter" idx="1"/>
          </p:nvPr>
        </p:nvSpPr>
        <p:spPr/>
        <p:txBody>
          <a:bodyPr/>
          <a:lstStyle/>
          <a:p>
            <a:pPr>
              <a:defRPr/>
            </a:pPr>
            <a:r>
              <a:rPr lang="en-US" sz="2800" dirty="0"/>
              <a:t>In the past lighthouse beams could not be seen until the ship was 15 miles from the light source. A series of reflectors has increased the distance. A beam of light from a lighthouse may be seen for 30 miles in all directions. What is the area in square miles in which the light may be seen? What factors might interfere with the light being seen in this area and why is the increase in distance important in ship safety? </a:t>
            </a:r>
            <a:endParaRPr lang="en-US" sz="2800" dirty="0" smtClean="0"/>
          </a:p>
          <a:p>
            <a:pPr>
              <a:defRPr/>
            </a:pPr>
            <a:r>
              <a:rPr lang="en-US" sz="2800" i="1" dirty="0" smtClean="0"/>
              <a:t>Formula </a:t>
            </a:r>
            <a:r>
              <a:rPr lang="en-US" sz="2800" i="1" dirty="0"/>
              <a:t>for the area of a circle is A = πr².</a:t>
            </a:r>
            <a:endParaRPr lang="en-US" sz="2800" dirty="0"/>
          </a:p>
          <a:p>
            <a:pPr marL="0" indent="0">
              <a:buFont typeface="Wingdings" pitchFamily="2" charset="2"/>
              <a:buNone/>
              <a:defRPr/>
            </a:pPr>
            <a:r>
              <a:rPr lang="en-US" dirty="0"/>
              <a:t/>
            </a:r>
            <a:br>
              <a:rPr lang="en-US" dirty="0"/>
            </a:br>
            <a:endParaRPr lang="en-US" altLang="en-US" dirty="0" smtClean="0"/>
          </a:p>
          <a:p>
            <a:pPr eaLnBrk="1" hangingPunct="1">
              <a:buFont typeface="Wingdings" pitchFamily="2" charset="2"/>
              <a:buNone/>
              <a:defRPr/>
            </a:pPr>
            <a:endParaRPr lang="en-US" altLang="en-US" dirty="0" smtClean="0"/>
          </a:p>
        </p:txBody>
      </p:sp>
    </p:spTree>
    <p:extLst>
      <p:ext uri="{BB962C8B-B14F-4D97-AF65-F5344CB8AC3E}">
        <p14:creationId xmlns:p14="http://schemas.microsoft.com/office/powerpoint/2010/main" val="320104457"/>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to </a:t>
            </a:r>
            <a:r>
              <a:rPr lang="en-US" dirty="0" smtClean="0"/>
              <a:t>Day </a:t>
            </a:r>
            <a:r>
              <a:rPr lang="en-US" dirty="0" smtClean="0"/>
              <a:t>166</a:t>
            </a:r>
            <a:endParaRPr lang="en-US" dirty="0"/>
          </a:p>
        </p:txBody>
      </p:sp>
      <p:sp>
        <p:nvSpPr>
          <p:cNvPr id="3" name="Content Placeholder 2"/>
          <p:cNvSpPr>
            <a:spLocks noGrp="1"/>
          </p:cNvSpPr>
          <p:nvPr>
            <p:ph sz="quarter" idx="1"/>
          </p:nvPr>
        </p:nvSpPr>
        <p:spPr/>
        <p:txBody>
          <a:bodyPr/>
          <a:lstStyle/>
          <a:p>
            <a:r>
              <a:rPr lang="en-US" sz="2400" dirty="0"/>
              <a:t>What is the area in square miles in which the light may be seen? </a:t>
            </a:r>
            <a:endParaRPr lang="en-US" sz="2400" dirty="0" smtClean="0"/>
          </a:p>
          <a:p>
            <a:pPr lvl="1"/>
            <a:r>
              <a:rPr lang="en-US" sz="2100" dirty="0" smtClean="0">
                <a:solidFill>
                  <a:srgbClr val="FF0000"/>
                </a:solidFill>
              </a:rPr>
              <a:t>2826 </a:t>
            </a:r>
            <a:r>
              <a:rPr lang="en-US" sz="2100" dirty="0" err="1" smtClean="0">
                <a:solidFill>
                  <a:srgbClr val="FF0000"/>
                </a:solidFill>
              </a:rPr>
              <a:t>sq</a:t>
            </a:r>
            <a:r>
              <a:rPr lang="en-US" sz="2100" dirty="0" smtClean="0">
                <a:solidFill>
                  <a:srgbClr val="FF0000"/>
                </a:solidFill>
              </a:rPr>
              <a:t> mi</a:t>
            </a:r>
          </a:p>
          <a:p>
            <a:r>
              <a:rPr lang="en-US" sz="2400" dirty="0" smtClean="0"/>
              <a:t>What </a:t>
            </a:r>
            <a:r>
              <a:rPr lang="en-US" sz="2400" dirty="0"/>
              <a:t>factors might interfere with the light being seen in this area and why is the increase in distance important in ship safety? </a:t>
            </a:r>
          </a:p>
          <a:p>
            <a:endParaRPr lang="en-US" dirty="0"/>
          </a:p>
        </p:txBody>
      </p:sp>
    </p:spTree>
    <p:extLst>
      <p:ext uri="{BB962C8B-B14F-4D97-AF65-F5344CB8AC3E}">
        <p14:creationId xmlns:p14="http://schemas.microsoft.com/office/powerpoint/2010/main" val="4157040478"/>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167</a:t>
            </a:r>
          </a:p>
        </p:txBody>
      </p:sp>
      <p:sp>
        <p:nvSpPr>
          <p:cNvPr id="15363" name="Rectangle 3"/>
          <p:cNvSpPr>
            <a:spLocks noGrp="1" noChangeArrowheads="1"/>
          </p:cNvSpPr>
          <p:nvPr>
            <p:ph sz="quarter" idx="1"/>
          </p:nvPr>
        </p:nvSpPr>
        <p:spPr/>
        <p:txBody>
          <a:bodyPr/>
          <a:lstStyle/>
          <a:p>
            <a:r>
              <a:rPr lang="en-US" altLang="en-US" dirty="0" smtClean="0"/>
              <a:t>A CD that is 120 mm in diameter can hold up to 74 minutes of music. The unrecorded portion of this particular disc has a diameter of 50 mm. Find the area of the recorded portion of this disc. How could you determine how many more minutes you could record on this disc? </a:t>
            </a:r>
          </a:p>
          <a:p>
            <a:r>
              <a:rPr lang="en-US" altLang="en-US" i="1" dirty="0" smtClean="0"/>
              <a:t>Formula for the area of a circle is A = πr².</a:t>
            </a:r>
            <a:endParaRPr lang="en-US" altLang="en-US" dirty="0" smtClean="0"/>
          </a:p>
        </p:txBody>
      </p:sp>
    </p:spTree>
    <p:extLst>
      <p:ext uri="{BB962C8B-B14F-4D97-AF65-F5344CB8AC3E}">
        <p14:creationId xmlns:p14="http://schemas.microsoft.com/office/powerpoint/2010/main" val="1964153478"/>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to </a:t>
            </a:r>
            <a:r>
              <a:rPr lang="en-US" dirty="0" smtClean="0"/>
              <a:t>Day </a:t>
            </a:r>
            <a:r>
              <a:rPr lang="en-US" dirty="0" smtClean="0"/>
              <a:t>167</a:t>
            </a:r>
            <a:endParaRPr lang="en-US" dirty="0"/>
          </a:p>
        </p:txBody>
      </p:sp>
      <p:sp>
        <p:nvSpPr>
          <p:cNvPr id="3" name="Content Placeholder 2"/>
          <p:cNvSpPr>
            <a:spLocks noGrp="1"/>
          </p:cNvSpPr>
          <p:nvPr>
            <p:ph sz="quarter" idx="1"/>
          </p:nvPr>
        </p:nvSpPr>
        <p:spPr/>
        <p:txBody>
          <a:bodyPr/>
          <a:lstStyle/>
          <a:p>
            <a:r>
              <a:rPr lang="en-US" altLang="en-US" dirty="0"/>
              <a:t>Find the area of the recorded portion of this disc. </a:t>
            </a:r>
            <a:endParaRPr lang="en-US" altLang="en-US" dirty="0" smtClean="0"/>
          </a:p>
          <a:p>
            <a:pPr lvl="2"/>
            <a:r>
              <a:rPr lang="el-GR" altLang="en-US" i="1" dirty="0" smtClean="0">
                <a:solidFill>
                  <a:srgbClr val="FF0000"/>
                </a:solidFill>
              </a:rPr>
              <a:t>Π</a:t>
            </a:r>
            <a:r>
              <a:rPr lang="en-US" altLang="en-US" i="1" dirty="0" smtClean="0">
                <a:solidFill>
                  <a:srgbClr val="FF0000"/>
                </a:solidFill>
              </a:rPr>
              <a:t> (60²) = 11304 mm² area of whole disc</a:t>
            </a:r>
          </a:p>
          <a:p>
            <a:pPr lvl="2"/>
            <a:r>
              <a:rPr lang="el-GR" altLang="en-US" i="1" dirty="0">
                <a:solidFill>
                  <a:srgbClr val="FF0000"/>
                </a:solidFill>
              </a:rPr>
              <a:t>Π</a:t>
            </a:r>
            <a:r>
              <a:rPr lang="en-US" altLang="en-US" i="1" dirty="0">
                <a:solidFill>
                  <a:srgbClr val="FF0000"/>
                </a:solidFill>
              </a:rPr>
              <a:t> </a:t>
            </a:r>
            <a:r>
              <a:rPr lang="en-US" altLang="en-US" i="1" dirty="0" smtClean="0">
                <a:solidFill>
                  <a:srgbClr val="FF0000"/>
                </a:solidFill>
              </a:rPr>
              <a:t>(25²</a:t>
            </a:r>
            <a:r>
              <a:rPr lang="en-US" altLang="en-US" i="1" dirty="0">
                <a:solidFill>
                  <a:srgbClr val="FF0000"/>
                </a:solidFill>
              </a:rPr>
              <a:t>) = </a:t>
            </a:r>
            <a:r>
              <a:rPr lang="en-US" altLang="en-US" i="1" dirty="0" smtClean="0">
                <a:solidFill>
                  <a:srgbClr val="FF0000"/>
                </a:solidFill>
              </a:rPr>
              <a:t>1962.5 mm² area of unrecorded portion</a:t>
            </a:r>
          </a:p>
          <a:p>
            <a:pPr lvl="2"/>
            <a:r>
              <a:rPr lang="en-US" altLang="en-US" i="1" dirty="0" smtClean="0">
                <a:solidFill>
                  <a:srgbClr val="FF0000"/>
                </a:solidFill>
              </a:rPr>
              <a:t>1130 – 1962.5 = </a:t>
            </a:r>
            <a:r>
              <a:rPr lang="en-US" altLang="en-US" b="1" i="1" dirty="0" smtClean="0">
                <a:solidFill>
                  <a:srgbClr val="FF0000"/>
                </a:solidFill>
              </a:rPr>
              <a:t>9341.50 mm² of recorded area</a:t>
            </a:r>
            <a:endParaRPr lang="en-US" altLang="en-US" b="1" dirty="0" smtClean="0">
              <a:solidFill>
                <a:srgbClr val="FF0000"/>
              </a:solidFill>
            </a:endParaRPr>
          </a:p>
          <a:p>
            <a:r>
              <a:rPr lang="en-US" altLang="en-US" dirty="0" smtClean="0"/>
              <a:t>How </a:t>
            </a:r>
            <a:r>
              <a:rPr lang="en-US" altLang="en-US" dirty="0"/>
              <a:t>could you determine how many more minutes you could record on this disc? </a:t>
            </a:r>
          </a:p>
          <a:p>
            <a:endParaRPr lang="en-US" dirty="0"/>
          </a:p>
        </p:txBody>
      </p:sp>
    </p:spTree>
    <p:extLst>
      <p:ext uri="{BB962C8B-B14F-4D97-AF65-F5344CB8AC3E}">
        <p14:creationId xmlns:p14="http://schemas.microsoft.com/office/powerpoint/2010/main" val="2328223751"/>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168</a:t>
            </a:r>
          </a:p>
        </p:txBody>
      </p:sp>
      <p:sp>
        <p:nvSpPr>
          <p:cNvPr id="16387" name="Rectangle 3"/>
          <p:cNvSpPr>
            <a:spLocks noGrp="1" noChangeArrowheads="1"/>
          </p:cNvSpPr>
          <p:nvPr>
            <p:ph sz="quarter" idx="1"/>
          </p:nvPr>
        </p:nvSpPr>
        <p:spPr/>
        <p:txBody>
          <a:bodyPr/>
          <a:lstStyle/>
          <a:p>
            <a:r>
              <a:rPr lang="en-US" altLang="en-US" dirty="0" smtClean="0"/>
              <a:t>The diameter of an archery target is 48 inches. The diameter of the innermost circle is 9.6 inches. What percentage of the area of the target is the area of the smallest circle? Explain why the size of the circle could affect the archer’s chance of hitting a bull’s-eye? </a:t>
            </a:r>
          </a:p>
          <a:p>
            <a:r>
              <a:rPr lang="en-US" altLang="en-US" i="1" dirty="0" smtClean="0"/>
              <a:t>Formula for the area of a circle is A = πr².</a:t>
            </a:r>
            <a:endParaRPr lang="en-US" altLang="en-US" dirty="0" smtClean="0"/>
          </a:p>
        </p:txBody>
      </p:sp>
    </p:spTree>
    <p:extLst>
      <p:ext uri="{BB962C8B-B14F-4D97-AF65-F5344CB8AC3E}">
        <p14:creationId xmlns:p14="http://schemas.microsoft.com/office/powerpoint/2010/main" val="1752909519"/>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to </a:t>
            </a:r>
            <a:r>
              <a:rPr lang="en-US" dirty="0" smtClean="0"/>
              <a:t>Day </a:t>
            </a:r>
            <a:r>
              <a:rPr lang="en-US" dirty="0" smtClean="0"/>
              <a:t>168</a:t>
            </a:r>
            <a:endParaRPr lang="en-US" dirty="0"/>
          </a:p>
        </p:txBody>
      </p:sp>
      <p:sp>
        <p:nvSpPr>
          <p:cNvPr id="3" name="Content Placeholder 2"/>
          <p:cNvSpPr>
            <a:spLocks noGrp="1"/>
          </p:cNvSpPr>
          <p:nvPr>
            <p:ph sz="quarter" idx="1"/>
          </p:nvPr>
        </p:nvSpPr>
        <p:spPr/>
        <p:txBody>
          <a:bodyPr/>
          <a:lstStyle/>
          <a:p>
            <a:r>
              <a:rPr lang="en-US" altLang="en-US" dirty="0"/>
              <a:t>What percentage of the area of the target is the area of the smallest circle? </a:t>
            </a:r>
            <a:endParaRPr lang="en-US" altLang="en-US" dirty="0" smtClean="0"/>
          </a:p>
          <a:p>
            <a:pPr lvl="2"/>
            <a:r>
              <a:rPr lang="en-US" altLang="en-US" i="1" dirty="0">
                <a:solidFill>
                  <a:srgbClr val="FF0000"/>
                </a:solidFill>
              </a:rPr>
              <a:t>A = </a:t>
            </a:r>
            <a:r>
              <a:rPr lang="en-US" altLang="en-US" i="1" dirty="0" smtClean="0">
                <a:solidFill>
                  <a:srgbClr val="FF0000"/>
                </a:solidFill>
              </a:rPr>
              <a:t>π(24)² = 1808.64</a:t>
            </a:r>
          </a:p>
          <a:p>
            <a:pPr lvl="2"/>
            <a:r>
              <a:rPr lang="en-US" altLang="en-US" i="1" dirty="0">
                <a:solidFill>
                  <a:srgbClr val="FF0000"/>
                </a:solidFill>
              </a:rPr>
              <a:t>A = </a:t>
            </a:r>
            <a:r>
              <a:rPr lang="en-US" altLang="en-US" i="1" dirty="0" smtClean="0">
                <a:solidFill>
                  <a:srgbClr val="FF0000"/>
                </a:solidFill>
              </a:rPr>
              <a:t>π(4.8)²  =  72.3456</a:t>
            </a:r>
          </a:p>
          <a:p>
            <a:pPr lvl="2"/>
            <a:r>
              <a:rPr lang="en-US" altLang="en-US" i="1" dirty="0" smtClean="0">
                <a:solidFill>
                  <a:srgbClr val="FF0000"/>
                </a:solidFill>
              </a:rPr>
              <a:t>72.3456 / 1808.64 = 0.04</a:t>
            </a:r>
          </a:p>
          <a:p>
            <a:pPr lvl="2"/>
            <a:r>
              <a:rPr lang="en-US" altLang="en-US" i="1" dirty="0" smtClean="0">
                <a:solidFill>
                  <a:srgbClr val="FF0000"/>
                </a:solidFill>
              </a:rPr>
              <a:t>0.04 x 100 = </a:t>
            </a:r>
            <a:r>
              <a:rPr lang="en-US" altLang="en-US" b="1" i="1" dirty="0" smtClean="0">
                <a:solidFill>
                  <a:srgbClr val="FF0000"/>
                </a:solidFill>
              </a:rPr>
              <a:t>4% of the target is the bull’s eye.</a:t>
            </a:r>
            <a:endParaRPr lang="en-US" altLang="en-US" b="1" dirty="0" smtClean="0">
              <a:solidFill>
                <a:srgbClr val="FF0000"/>
              </a:solidFill>
            </a:endParaRPr>
          </a:p>
          <a:p>
            <a:r>
              <a:rPr lang="en-US" altLang="en-US" dirty="0" smtClean="0"/>
              <a:t>Explain </a:t>
            </a:r>
            <a:r>
              <a:rPr lang="en-US" altLang="en-US" dirty="0"/>
              <a:t>why the size of the circle could affect the archer’s chance of hitting a bull’s-eye?</a:t>
            </a:r>
            <a:endParaRPr lang="en-US" dirty="0"/>
          </a:p>
        </p:txBody>
      </p:sp>
    </p:spTree>
    <p:extLst>
      <p:ext uri="{BB962C8B-B14F-4D97-AF65-F5344CB8AC3E}">
        <p14:creationId xmlns:p14="http://schemas.microsoft.com/office/powerpoint/2010/main" val="3317125517"/>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169</a:t>
            </a:r>
          </a:p>
        </p:txBody>
      </p:sp>
      <p:sp>
        <p:nvSpPr>
          <p:cNvPr id="17411" name="Rectangle 3"/>
          <p:cNvSpPr>
            <a:spLocks noGrp="1" noChangeArrowheads="1"/>
          </p:cNvSpPr>
          <p:nvPr>
            <p:ph sz="quarter" idx="1"/>
          </p:nvPr>
        </p:nvSpPr>
        <p:spPr/>
        <p:txBody>
          <a:bodyPr/>
          <a:lstStyle/>
          <a:p>
            <a:pPr eaLnBrk="1" hangingPunct="1"/>
            <a:r>
              <a:rPr lang="en-US" altLang="en-US" sz="2800" dirty="0" smtClean="0"/>
              <a:t>Two pizzas have a 12-inch diameter. One pie is cut into eight equal slices, and the other is cut into 6 equal slices.</a:t>
            </a:r>
            <a:r>
              <a:rPr lang="en-US" altLang="en-US" sz="2800" b="1" dirty="0" smtClean="0"/>
              <a:t> </a:t>
            </a:r>
            <a:r>
              <a:rPr lang="en-US" altLang="en-US" sz="2800" dirty="0" smtClean="0"/>
              <a:t>If the 8 slice pie sells for $1 a slice, what would be the cost per slice of the 6 slice pie so that you would make at least the same amount of money per pie? Explain what you think about the trend to reduce serving size with regards to restaurant profits? What do you think about reducing the amount of product in the same size boxes, cans or bags with regards to the consumer price? </a:t>
            </a:r>
          </a:p>
          <a:p>
            <a:pPr eaLnBrk="1" hangingPunct="1"/>
            <a:endParaRPr lang="en-US" altLang="en-US" dirty="0" smtClean="0"/>
          </a:p>
        </p:txBody>
      </p:sp>
    </p:spTree>
    <p:extLst>
      <p:ext uri="{BB962C8B-B14F-4D97-AF65-F5344CB8AC3E}">
        <p14:creationId xmlns:p14="http://schemas.microsoft.com/office/powerpoint/2010/main" val="2565650383"/>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to </a:t>
            </a:r>
            <a:r>
              <a:rPr lang="en-US" dirty="0" smtClean="0"/>
              <a:t>Day </a:t>
            </a:r>
            <a:r>
              <a:rPr lang="en-US" dirty="0" smtClean="0"/>
              <a:t>169</a:t>
            </a:r>
            <a:endParaRPr lang="en-US" dirty="0"/>
          </a:p>
        </p:txBody>
      </p:sp>
      <p:sp>
        <p:nvSpPr>
          <p:cNvPr id="3" name="Content Placeholder 2"/>
          <p:cNvSpPr>
            <a:spLocks noGrp="1"/>
          </p:cNvSpPr>
          <p:nvPr>
            <p:ph sz="quarter" idx="1"/>
          </p:nvPr>
        </p:nvSpPr>
        <p:spPr/>
        <p:txBody>
          <a:bodyPr/>
          <a:lstStyle/>
          <a:p>
            <a:r>
              <a:rPr lang="en-US" altLang="en-US" sz="2400" dirty="0"/>
              <a:t>If the 8 slice pie sells for $1 a slice, what would be the cost per slice of the 6 slice pie so that you would make at least the same amount of money per pie? </a:t>
            </a:r>
            <a:endParaRPr lang="en-US" altLang="en-US" sz="2400" dirty="0" smtClean="0"/>
          </a:p>
          <a:p>
            <a:pPr lvl="1"/>
            <a:r>
              <a:rPr lang="en-US" altLang="en-US" sz="2100" dirty="0" smtClean="0">
                <a:solidFill>
                  <a:srgbClr val="FF0000"/>
                </a:solidFill>
              </a:rPr>
              <a:t>8.00 x $1.00 = $8.00 cost of the 8-slice pizza with a $1 slice</a:t>
            </a:r>
          </a:p>
          <a:p>
            <a:pPr lvl="1"/>
            <a:r>
              <a:rPr lang="en-US" altLang="en-US" sz="2100" dirty="0" smtClean="0">
                <a:solidFill>
                  <a:srgbClr val="FF0000"/>
                </a:solidFill>
              </a:rPr>
              <a:t>$8.00 /6 = $1.33… - round to 1.34</a:t>
            </a:r>
          </a:p>
          <a:p>
            <a:pPr lvl="2"/>
            <a:r>
              <a:rPr lang="en-US" altLang="en-US" sz="1800" dirty="0" smtClean="0">
                <a:solidFill>
                  <a:srgbClr val="FF0000"/>
                </a:solidFill>
              </a:rPr>
              <a:t>Cost per slice of the same pie divided into 6 slices</a:t>
            </a:r>
          </a:p>
          <a:p>
            <a:r>
              <a:rPr lang="en-US" altLang="en-US" sz="2400" dirty="0" smtClean="0"/>
              <a:t>Explain </a:t>
            </a:r>
            <a:r>
              <a:rPr lang="en-US" altLang="en-US" sz="2400" dirty="0"/>
              <a:t>what you think about the trend to reduce serving size with regards to restaurant profits? </a:t>
            </a:r>
            <a:endParaRPr lang="en-US" altLang="en-US" sz="2400" dirty="0" smtClean="0"/>
          </a:p>
          <a:p>
            <a:r>
              <a:rPr lang="en-US" altLang="en-US" sz="2400" dirty="0" smtClean="0"/>
              <a:t>What </a:t>
            </a:r>
            <a:r>
              <a:rPr lang="en-US" altLang="en-US" sz="2400" dirty="0"/>
              <a:t>do you think about reducing the amount of product in the same size boxes, cans or bags with regards to the consumer price?</a:t>
            </a:r>
            <a:endParaRPr lang="en-US" dirty="0"/>
          </a:p>
        </p:txBody>
      </p:sp>
    </p:spTree>
    <p:extLst>
      <p:ext uri="{BB962C8B-B14F-4D97-AF65-F5344CB8AC3E}">
        <p14:creationId xmlns:p14="http://schemas.microsoft.com/office/powerpoint/2010/main" val="23842726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98</a:t>
            </a:r>
          </a:p>
        </p:txBody>
      </p:sp>
      <p:sp>
        <p:nvSpPr>
          <p:cNvPr id="7171" name="Rectangle 3"/>
          <p:cNvSpPr>
            <a:spLocks noGrp="1" noChangeArrowheads="1"/>
          </p:cNvSpPr>
          <p:nvPr>
            <p:ph sz="quarter" idx="1"/>
          </p:nvPr>
        </p:nvSpPr>
        <p:spPr/>
        <p:txBody>
          <a:bodyPr/>
          <a:lstStyle/>
          <a:p>
            <a:r>
              <a:rPr lang="en-US" altLang="en-US" dirty="0" smtClean="0"/>
              <a:t>A printing press that prints money can print 8,000 sheets of 32 bills every hour. If five-dollar bills are printed, what is the value of the money printed during an 8-hour shift? What is the ratio of sheets per minute?</a:t>
            </a:r>
          </a:p>
          <a:p>
            <a:r>
              <a:rPr lang="en-US" altLang="en-US" dirty="0" smtClean="0"/>
              <a:t/>
            </a:r>
            <a:br>
              <a:rPr lang="en-US" altLang="en-US" dirty="0" smtClean="0"/>
            </a:br>
            <a:endParaRPr lang="en-US" altLang="en-US" dirty="0" smtClean="0"/>
          </a:p>
        </p:txBody>
      </p:sp>
    </p:spTree>
    <p:extLst>
      <p:ext uri="{BB962C8B-B14F-4D97-AF65-F5344CB8AC3E}">
        <p14:creationId xmlns:p14="http://schemas.microsoft.com/office/powerpoint/2010/main" val="1236708581"/>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170</a:t>
            </a:r>
          </a:p>
        </p:txBody>
      </p:sp>
      <p:sp>
        <p:nvSpPr>
          <p:cNvPr id="18435" name="Rectangle 3"/>
          <p:cNvSpPr>
            <a:spLocks noGrp="1" noChangeArrowheads="1"/>
          </p:cNvSpPr>
          <p:nvPr>
            <p:ph sz="quarter" idx="1"/>
          </p:nvPr>
        </p:nvSpPr>
        <p:spPr/>
        <p:txBody>
          <a:bodyPr/>
          <a:lstStyle/>
          <a:p>
            <a:r>
              <a:rPr lang="en-US" altLang="en-US" dirty="0" smtClean="0"/>
              <a:t>A shoe box measures 6.5 inches by 3.5 inches by 12 inches. How many boxes of this size can be place on a 12-inch by 25-inch shelf if the shelf is one foot from the ceiling? What is the volume of wasted space? By how much could you adjust the distance of the shelf from the ceiling to reduce the amount of unused space? </a:t>
            </a:r>
          </a:p>
          <a:p>
            <a:r>
              <a:rPr lang="en-US" altLang="en-US" i="1" dirty="0" smtClean="0"/>
              <a:t>Volume of a rectangular prism is V=</a:t>
            </a:r>
            <a:r>
              <a:rPr lang="en-US" altLang="en-US" i="1" dirty="0" err="1" smtClean="0"/>
              <a:t>lwh</a:t>
            </a:r>
            <a:r>
              <a:rPr lang="en-US" altLang="en-US" i="1" dirty="0" smtClean="0"/>
              <a:t>.</a:t>
            </a:r>
            <a:endParaRPr lang="en-US" altLang="en-US" dirty="0" smtClean="0"/>
          </a:p>
        </p:txBody>
      </p:sp>
    </p:spTree>
    <p:extLst>
      <p:ext uri="{BB962C8B-B14F-4D97-AF65-F5344CB8AC3E}">
        <p14:creationId xmlns:p14="http://schemas.microsoft.com/office/powerpoint/2010/main" val="1237340459"/>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to </a:t>
            </a:r>
            <a:r>
              <a:rPr lang="en-US" dirty="0" smtClean="0"/>
              <a:t>Day </a:t>
            </a:r>
            <a:r>
              <a:rPr lang="en-US" dirty="0" smtClean="0"/>
              <a:t>170</a:t>
            </a:r>
            <a:endParaRPr lang="en-US" dirty="0"/>
          </a:p>
        </p:txBody>
      </p:sp>
      <p:sp>
        <p:nvSpPr>
          <p:cNvPr id="3" name="Content Placeholder 2"/>
          <p:cNvSpPr>
            <a:spLocks noGrp="1"/>
          </p:cNvSpPr>
          <p:nvPr>
            <p:ph sz="quarter" idx="1"/>
          </p:nvPr>
        </p:nvSpPr>
        <p:spPr/>
        <p:txBody>
          <a:bodyPr/>
          <a:lstStyle/>
          <a:p>
            <a:r>
              <a:rPr lang="en-US" altLang="en-US" dirty="0"/>
              <a:t>How many boxes of this size can be place on a 12-inch by 25-inch shelf if the shelf is one foot from the ceiling</a:t>
            </a:r>
            <a:r>
              <a:rPr lang="en-US" altLang="en-US" dirty="0" smtClean="0"/>
              <a:t>?</a:t>
            </a:r>
          </a:p>
          <a:p>
            <a:pPr lvl="1"/>
            <a:r>
              <a:rPr lang="en-US" altLang="en-US" dirty="0" smtClean="0">
                <a:solidFill>
                  <a:srgbClr val="FF0000"/>
                </a:solidFill>
              </a:rPr>
              <a:t>10 boxes</a:t>
            </a:r>
          </a:p>
          <a:p>
            <a:pPr lvl="2"/>
            <a:r>
              <a:rPr lang="en-US" altLang="en-US" dirty="0" smtClean="0">
                <a:solidFill>
                  <a:srgbClr val="FF0000"/>
                </a:solidFill>
              </a:rPr>
              <a:t>3 rows of 3 boxes and 1 on its side</a:t>
            </a:r>
          </a:p>
          <a:p>
            <a:r>
              <a:rPr lang="en-US" altLang="en-US" dirty="0" smtClean="0"/>
              <a:t> </a:t>
            </a:r>
            <a:r>
              <a:rPr lang="en-US" altLang="en-US" dirty="0"/>
              <a:t>What is the volume of wasted space? </a:t>
            </a:r>
            <a:endParaRPr lang="en-US" altLang="en-US" dirty="0" smtClean="0"/>
          </a:p>
          <a:p>
            <a:pPr lvl="1"/>
            <a:r>
              <a:rPr lang="en-US" altLang="en-US" dirty="0" smtClean="0">
                <a:solidFill>
                  <a:srgbClr val="FF0000"/>
                </a:solidFill>
              </a:rPr>
              <a:t>870 cu in of wasted space</a:t>
            </a:r>
          </a:p>
          <a:p>
            <a:r>
              <a:rPr lang="en-US" altLang="en-US" dirty="0" smtClean="0"/>
              <a:t>By </a:t>
            </a:r>
            <a:r>
              <a:rPr lang="en-US" altLang="en-US" dirty="0"/>
              <a:t>how much could you adjust the distance of the shelf from the ceiling to reduce the amount of unused space? </a:t>
            </a:r>
            <a:endParaRPr lang="en-US" altLang="en-US" dirty="0" smtClean="0"/>
          </a:p>
          <a:p>
            <a:pPr lvl="1"/>
            <a:r>
              <a:rPr lang="en-US" altLang="en-US" dirty="0" smtClean="0">
                <a:solidFill>
                  <a:srgbClr val="FF0000"/>
                </a:solidFill>
              </a:rPr>
              <a:t>Put the shelf 11 inches from the ceiling so there is only ½ inch of clearance. </a:t>
            </a:r>
            <a:endParaRPr lang="en-US" altLang="en-US" dirty="0">
              <a:solidFill>
                <a:srgbClr val="FF0000"/>
              </a:solidFill>
            </a:endParaRPr>
          </a:p>
          <a:p>
            <a:endParaRPr lang="en-US" dirty="0"/>
          </a:p>
        </p:txBody>
      </p:sp>
    </p:spTree>
    <p:extLst>
      <p:ext uri="{BB962C8B-B14F-4D97-AF65-F5344CB8AC3E}">
        <p14:creationId xmlns:p14="http://schemas.microsoft.com/office/powerpoint/2010/main" val="965738982"/>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171</a:t>
            </a:r>
          </a:p>
        </p:txBody>
      </p:sp>
      <p:sp>
        <p:nvSpPr>
          <p:cNvPr id="19459" name="Rectangle 3"/>
          <p:cNvSpPr>
            <a:spLocks noGrp="1" noChangeArrowheads="1"/>
          </p:cNvSpPr>
          <p:nvPr>
            <p:ph sz="quarter" idx="1"/>
          </p:nvPr>
        </p:nvSpPr>
        <p:spPr/>
        <p:txBody>
          <a:bodyPr/>
          <a:lstStyle/>
          <a:p>
            <a:r>
              <a:rPr lang="en-US" altLang="en-US" dirty="0" smtClean="0"/>
              <a:t>The surface area of a 3-Dimensional figure is the sum of the areas of all the faces and bases of the figure. Dice are cubes with 6 faces. Each side of a die is a face. Twelve ¾ by ¾ by ¾ inch dice are boxed in two layers of two rows of three dice per row (six dice are in each layer). Find the surface area of the box. Explain your solution process. </a:t>
            </a:r>
          </a:p>
        </p:txBody>
      </p:sp>
    </p:spTree>
    <p:extLst>
      <p:ext uri="{BB962C8B-B14F-4D97-AF65-F5344CB8AC3E}">
        <p14:creationId xmlns:p14="http://schemas.microsoft.com/office/powerpoint/2010/main" val="3090353553"/>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to </a:t>
            </a:r>
            <a:r>
              <a:rPr lang="en-US" dirty="0" smtClean="0"/>
              <a:t>Day </a:t>
            </a:r>
            <a:r>
              <a:rPr lang="en-US" dirty="0" smtClean="0"/>
              <a:t>171</a:t>
            </a:r>
            <a:endParaRPr lang="en-US" dirty="0"/>
          </a:p>
        </p:txBody>
      </p:sp>
      <p:sp>
        <p:nvSpPr>
          <p:cNvPr id="3" name="Content Placeholder 2"/>
          <p:cNvSpPr>
            <a:spLocks noGrp="1"/>
          </p:cNvSpPr>
          <p:nvPr>
            <p:ph sz="quarter" idx="1"/>
          </p:nvPr>
        </p:nvSpPr>
        <p:spPr/>
        <p:txBody>
          <a:bodyPr/>
          <a:lstStyle/>
          <a:p>
            <a:r>
              <a:rPr lang="en-US" altLang="en-US" dirty="0"/>
              <a:t>Find the surface area of the box. </a:t>
            </a:r>
            <a:endParaRPr lang="en-US" altLang="en-US" dirty="0" smtClean="0"/>
          </a:p>
          <a:p>
            <a:pPr lvl="1"/>
            <a:r>
              <a:rPr lang="en-US" altLang="en-US" dirty="0" smtClean="0">
                <a:solidFill>
                  <a:srgbClr val="FF0000"/>
                </a:solidFill>
              </a:rPr>
              <a:t>18 </a:t>
            </a:r>
            <a:r>
              <a:rPr lang="en-US" altLang="en-US" dirty="0" err="1" smtClean="0">
                <a:solidFill>
                  <a:srgbClr val="FF0000"/>
                </a:solidFill>
              </a:rPr>
              <a:t>sq</a:t>
            </a:r>
            <a:r>
              <a:rPr lang="en-US" altLang="en-US" dirty="0" smtClean="0">
                <a:solidFill>
                  <a:srgbClr val="FF0000"/>
                </a:solidFill>
              </a:rPr>
              <a:t> in</a:t>
            </a:r>
          </a:p>
          <a:p>
            <a:r>
              <a:rPr lang="en-US" altLang="en-US" dirty="0" smtClean="0"/>
              <a:t>Explain </a:t>
            </a:r>
            <a:r>
              <a:rPr lang="en-US" altLang="en-US" dirty="0"/>
              <a:t>your solution process</a:t>
            </a:r>
            <a:endParaRPr lang="en-US" dirty="0"/>
          </a:p>
        </p:txBody>
      </p:sp>
    </p:spTree>
    <p:extLst>
      <p:ext uri="{BB962C8B-B14F-4D97-AF65-F5344CB8AC3E}">
        <p14:creationId xmlns:p14="http://schemas.microsoft.com/office/powerpoint/2010/main" val="1096912558"/>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172</a:t>
            </a:r>
          </a:p>
        </p:txBody>
      </p:sp>
      <p:sp>
        <p:nvSpPr>
          <p:cNvPr id="20483" name="Rectangle 3"/>
          <p:cNvSpPr>
            <a:spLocks noGrp="1" noChangeArrowheads="1"/>
          </p:cNvSpPr>
          <p:nvPr>
            <p:ph sz="quarter" idx="1"/>
          </p:nvPr>
        </p:nvSpPr>
        <p:spPr/>
        <p:txBody>
          <a:bodyPr/>
          <a:lstStyle/>
          <a:p>
            <a:r>
              <a:rPr lang="en-US" altLang="en-US" dirty="0" smtClean="0"/>
              <a:t>The Smith family likes to take trips in the car. Traveling south on the highway, the Smiths will pass cutoffs for three cities: </a:t>
            </a:r>
            <a:r>
              <a:rPr lang="en-US" altLang="en-US" dirty="0" err="1" smtClean="0"/>
              <a:t>Allenville</a:t>
            </a:r>
            <a:r>
              <a:rPr lang="en-US" altLang="en-US" dirty="0" smtClean="0"/>
              <a:t>, Browning, and </a:t>
            </a:r>
            <a:r>
              <a:rPr lang="en-US" altLang="en-US" dirty="0" err="1" smtClean="0"/>
              <a:t>Cooperton</a:t>
            </a:r>
            <a:r>
              <a:rPr lang="en-US" altLang="en-US" dirty="0" smtClean="0"/>
              <a:t>. The distance from </a:t>
            </a:r>
            <a:r>
              <a:rPr lang="en-US" altLang="en-US" dirty="0" err="1" smtClean="0"/>
              <a:t>Allenville</a:t>
            </a:r>
            <a:r>
              <a:rPr lang="en-US" altLang="en-US" dirty="0" smtClean="0"/>
              <a:t> to Browning is 16 miles. The distance from Browning to </a:t>
            </a:r>
            <a:r>
              <a:rPr lang="en-US" altLang="en-US" dirty="0" err="1" smtClean="0"/>
              <a:t>Cooperton</a:t>
            </a:r>
            <a:r>
              <a:rPr lang="en-US" altLang="en-US" dirty="0" smtClean="0"/>
              <a:t> is 8 miles, and the distance from </a:t>
            </a:r>
            <a:r>
              <a:rPr lang="en-US" altLang="en-US" dirty="0" err="1" smtClean="0"/>
              <a:t>Allenville</a:t>
            </a:r>
            <a:r>
              <a:rPr lang="en-US" altLang="en-US" dirty="0" smtClean="0"/>
              <a:t> to </a:t>
            </a:r>
            <a:r>
              <a:rPr lang="en-US" altLang="en-US" dirty="0" err="1" smtClean="0"/>
              <a:t>Cooperton</a:t>
            </a:r>
            <a:r>
              <a:rPr lang="en-US" altLang="en-US" dirty="0" smtClean="0"/>
              <a:t> is 24 miles. What town is between the other two? Explain why your answer makes sense.</a:t>
            </a:r>
          </a:p>
        </p:txBody>
      </p:sp>
    </p:spTree>
    <p:extLst>
      <p:ext uri="{BB962C8B-B14F-4D97-AF65-F5344CB8AC3E}">
        <p14:creationId xmlns:p14="http://schemas.microsoft.com/office/powerpoint/2010/main" val="1033745727"/>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to </a:t>
            </a:r>
            <a:r>
              <a:rPr lang="en-US" dirty="0" smtClean="0"/>
              <a:t>Day </a:t>
            </a:r>
            <a:r>
              <a:rPr lang="en-US" dirty="0" smtClean="0"/>
              <a:t>172</a:t>
            </a:r>
            <a:endParaRPr lang="en-US" dirty="0"/>
          </a:p>
        </p:txBody>
      </p:sp>
      <p:sp>
        <p:nvSpPr>
          <p:cNvPr id="3" name="Content Placeholder 2"/>
          <p:cNvSpPr>
            <a:spLocks noGrp="1"/>
          </p:cNvSpPr>
          <p:nvPr>
            <p:ph sz="quarter" idx="1"/>
          </p:nvPr>
        </p:nvSpPr>
        <p:spPr/>
        <p:txBody>
          <a:bodyPr/>
          <a:lstStyle/>
          <a:p>
            <a:r>
              <a:rPr lang="en-US" altLang="en-US" dirty="0"/>
              <a:t>What town is between the other two</a:t>
            </a:r>
            <a:r>
              <a:rPr lang="en-US" altLang="en-US" dirty="0" smtClean="0"/>
              <a:t>?</a:t>
            </a:r>
          </a:p>
          <a:p>
            <a:pPr lvl="1"/>
            <a:r>
              <a:rPr lang="en-US" altLang="en-US" dirty="0" smtClean="0"/>
              <a:t> </a:t>
            </a:r>
            <a:r>
              <a:rPr lang="en-US" altLang="en-US" dirty="0" smtClean="0">
                <a:solidFill>
                  <a:srgbClr val="FF0000"/>
                </a:solidFill>
              </a:rPr>
              <a:t>Browning</a:t>
            </a:r>
          </a:p>
          <a:p>
            <a:r>
              <a:rPr lang="en-US" altLang="en-US" dirty="0" smtClean="0"/>
              <a:t>Explain </a:t>
            </a:r>
            <a:r>
              <a:rPr lang="en-US" altLang="en-US" dirty="0"/>
              <a:t>why your answer makes sense.</a:t>
            </a:r>
          </a:p>
          <a:p>
            <a:endParaRPr lang="en-US" dirty="0"/>
          </a:p>
        </p:txBody>
      </p:sp>
    </p:spTree>
    <p:extLst>
      <p:ext uri="{BB962C8B-B14F-4D97-AF65-F5344CB8AC3E}">
        <p14:creationId xmlns:p14="http://schemas.microsoft.com/office/powerpoint/2010/main" val="2285716759"/>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173</a:t>
            </a:r>
          </a:p>
        </p:txBody>
      </p:sp>
      <p:sp>
        <p:nvSpPr>
          <p:cNvPr id="9219" name="Rectangle 3"/>
          <p:cNvSpPr>
            <a:spLocks noGrp="1" noChangeArrowheads="1"/>
          </p:cNvSpPr>
          <p:nvPr>
            <p:ph sz="quarter" idx="1"/>
          </p:nvPr>
        </p:nvSpPr>
        <p:spPr/>
        <p:txBody>
          <a:bodyPr/>
          <a:lstStyle/>
          <a:p>
            <a:pPr eaLnBrk="1" hangingPunct="1"/>
            <a:r>
              <a:rPr lang="en-US" altLang="en-US" dirty="0" smtClean="0"/>
              <a:t>A computer can do 1000 operations in 4.5 × 10–6 seconds. How many operations can be done by this computer in one hour? Express your answer in scientific notation. </a:t>
            </a:r>
          </a:p>
          <a:p>
            <a:pPr eaLnBrk="1" hangingPunct="1"/>
            <a:r>
              <a:rPr lang="en-US" altLang="en-US" dirty="0" smtClean="0"/>
              <a:t>Explain the rules for converting numbers to scientific notation. </a:t>
            </a:r>
          </a:p>
          <a:p>
            <a:pPr eaLnBrk="1" hangingPunct="1"/>
            <a:endParaRPr lang="en-US" altLang="en-US" dirty="0" smtClean="0"/>
          </a:p>
          <a:p>
            <a:pPr eaLnBrk="1" hangingPunct="1"/>
            <a:endParaRPr lang="en-US" altLang="en-US" dirty="0" smtClean="0"/>
          </a:p>
        </p:txBody>
      </p:sp>
    </p:spTree>
    <p:extLst>
      <p:ext uri="{BB962C8B-B14F-4D97-AF65-F5344CB8AC3E}">
        <p14:creationId xmlns:p14="http://schemas.microsoft.com/office/powerpoint/2010/main" val="3101498373"/>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173</a:t>
            </a:r>
            <a:endParaRPr lang="en-US" dirty="0"/>
          </a:p>
        </p:txBody>
      </p:sp>
      <p:sp>
        <p:nvSpPr>
          <p:cNvPr id="3" name="Content Placeholder 2"/>
          <p:cNvSpPr>
            <a:spLocks noGrp="1"/>
          </p:cNvSpPr>
          <p:nvPr>
            <p:ph sz="quarter" idx="1"/>
          </p:nvPr>
        </p:nvSpPr>
        <p:spPr/>
        <p:txBody>
          <a:bodyPr/>
          <a:lstStyle/>
          <a:p>
            <a:r>
              <a:rPr lang="en-US" altLang="en-US" dirty="0"/>
              <a:t>How many operations can be done by this computer in one hour? Express your answer in scientific notation. </a:t>
            </a:r>
            <a:endParaRPr lang="en-US" altLang="en-US" dirty="0" smtClean="0"/>
          </a:p>
          <a:p>
            <a:pPr lvl="1"/>
            <a:r>
              <a:rPr lang="en-US" altLang="en-US" dirty="0" smtClean="0">
                <a:solidFill>
                  <a:srgbClr val="FF0000"/>
                </a:solidFill>
              </a:rPr>
              <a:t>I </a:t>
            </a:r>
            <a:r>
              <a:rPr lang="en-US" altLang="en-US" dirty="0" err="1" smtClean="0">
                <a:solidFill>
                  <a:srgbClr val="FF0000"/>
                </a:solidFill>
              </a:rPr>
              <a:t>hr</a:t>
            </a:r>
            <a:r>
              <a:rPr lang="en-US" altLang="en-US" dirty="0" smtClean="0">
                <a:solidFill>
                  <a:srgbClr val="FF0000"/>
                </a:solidFill>
              </a:rPr>
              <a:t> = 3600 sec</a:t>
            </a:r>
          </a:p>
          <a:p>
            <a:pPr lvl="1"/>
            <a:r>
              <a:rPr lang="en-US" altLang="en-US" dirty="0" smtClean="0">
                <a:solidFill>
                  <a:srgbClr val="FF0000"/>
                </a:solidFill>
              </a:rPr>
              <a:t>3600 / 4.5 x 10^¯6  = 800,000,000</a:t>
            </a:r>
          </a:p>
          <a:p>
            <a:pPr lvl="1"/>
            <a:r>
              <a:rPr lang="en-US" altLang="en-US" dirty="0" smtClean="0">
                <a:solidFill>
                  <a:srgbClr val="FF0000"/>
                </a:solidFill>
              </a:rPr>
              <a:t>800,000,000 x 1000 = 800,000,000,000</a:t>
            </a:r>
          </a:p>
          <a:p>
            <a:pPr lvl="1"/>
            <a:r>
              <a:rPr lang="en-US" altLang="en-US" dirty="0" smtClean="0">
                <a:solidFill>
                  <a:srgbClr val="FF0000"/>
                </a:solidFill>
              </a:rPr>
              <a:t>8.0 x 10</a:t>
            </a:r>
            <a:r>
              <a:rPr lang="en-US" altLang="en-US" dirty="0">
                <a:solidFill>
                  <a:srgbClr val="FF0000"/>
                </a:solidFill>
              </a:rPr>
              <a:t> </a:t>
            </a:r>
            <a:r>
              <a:rPr lang="en-US" altLang="en-US" dirty="0" smtClean="0">
                <a:solidFill>
                  <a:srgbClr val="FF0000"/>
                </a:solidFill>
              </a:rPr>
              <a:t>^11 </a:t>
            </a:r>
            <a:endParaRPr lang="en-US" altLang="en-US" dirty="0">
              <a:solidFill>
                <a:srgbClr val="FF0000"/>
              </a:solidFill>
            </a:endParaRPr>
          </a:p>
          <a:p>
            <a:r>
              <a:rPr lang="en-US" altLang="en-US" dirty="0"/>
              <a:t>Explain the rules for converting numbers to scientific notation. </a:t>
            </a:r>
          </a:p>
          <a:p>
            <a:endParaRPr lang="en-US" dirty="0"/>
          </a:p>
        </p:txBody>
      </p:sp>
    </p:spTree>
    <p:extLst>
      <p:ext uri="{BB962C8B-B14F-4D97-AF65-F5344CB8AC3E}">
        <p14:creationId xmlns:p14="http://schemas.microsoft.com/office/powerpoint/2010/main" val="2103986756"/>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174</a:t>
            </a:r>
          </a:p>
        </p:txBody>
      </p:sp>
      <p:sp>
        <p:nvSpPr>
          <p:cNvPr id="22531" name="Rectangle 3"/>
          <p:cNvSpPr>
            <a:spLocks noGrp="1" noChangeArrowheads="1"/>
          </p:cNvSpPr>
          <p:nvPr>
            <p:ph sz="quarter" idx="1"/>
          </p:nvPr>
        </p:nvSpPr>
        <p:spPr/>
        <p:txBody>
          <a:bodyPr/>
          <a:lstStyle/>
          <a:p>
            <a:pPr marL="533400" indent="-533400" eaLnBrk="1" hangingPunct="1">
              <a:lnSpc>
                <a:spcPct val="90000"/>
              </a:lnSpc>
            </a:pPr>
            <a:r>
              <a:rPr lang="en-US" altLang="en-US" dirty="0" smtClean="0"/>
              <a:t>Rachael the roofer is carrying shingles over her shoulder and a bucket of nails as she is climbing up the ladder to the roof. The total weight she is carrying is 75 lbs. the shingles weigh 4 times as much as the nails. How much do the nails and the shingles weigh? If she weighs 135 </a:t>
            </a:r>
            <a:r>
              <a:rPr lang="en-US" altLang="en-US" dirty="0" err="1" smtClean="0"/>
              <a:t>lbs</a:t>
            </a:r>
            <a:r>
              <a:rPr lang="en-US" altLang="en-US" dirty="0" smtClean="0"/>
              <a:t> herself, what percentage of her weight is she carrying up the ladder? </a:t>
            </a:r>
          </a:p>
        </p:txBody>
      </p:sp>
    </p:spTree>
    <p:extLst>
      <p:ext uri="{BB962C8B-B14F-4D97-AF65-F5344CB8AC3E}">
        <p14:creationId xmlns:p14="http://schemas.microsoft.com/office/powerpoint/2010/main" val="1962569646"/>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to </a:t>
            </a:r>
            <a:r>
              <a:rPr lang="en-US" dirty="0" smtClean="0"/>
              <a:t>Day </a:t>
            </a:r>
            <a:r>
              <a:rPr lang="en-US" dirty="0" smtClean="0"/>
              <a:t>174</a:t>
            </a:r>
            <a:endParaRPr lang="en-US" dirty="0"/>
          </a:p>
        </p:txBody>
      </p:sp>
      <p:sp>
        <p:nvSpPr>
          <p:cNvPr id="3" name="Content Placeholder 2"/>
          <p:cNvSpPr>
            <a:spLocks noGrp="1"/>
          </p:cNvSpPr>
          <p:nvPr>
            <p:ph sz="quarter" idx="1"/>
          </p:nvPr>
        </p:nvSpPr>
        <p:spPr/>
        <p:txBody>
          <a:bodyPr/>
          <a:lstStyle/>
          <a:p>
            <a:r>
              <a:rPr lang="en-US" altLang="en-US" dirty="0"/>
              <a:t>How much do the nails and the shingles weigh? </a:t>
            </a:r>
            <a:endParaRPr lang="en-US" altLang="en-US" dirty="0" smtClean="0"/>
          </a:p>
          <a:p>
            <a:pPr lvl="1"/>
            <a:r>
              <a:rPr lang="en-US" altLang="en-US" dirty="0" smtClean="0">
                <a:solidFill>
                  <a:srgbClr val="FF0000"/>
                </a:solidFill>
              </a:rPr>
              <a:t>Nails 15 </a:t>
            </a:r>
            <a:r>
              <a:rPr lang="en-US" altLang="en-US" dirty="0" err="1" smtClean="0">
                <a:solidFill>
                  <a:srgbClr val="FF0000"/>
                </a:solidFill>
              </a:rPr>
              <a:t>lbs</a:t>
            </a:r>
            <a:endParaRPr lang="en-US" altLang="en-US" dirty="0" smtClean="0">
              <a:solidFill>
                <a:srgbClr val="FF0000"/>
              </a:solidFill>
            </a:endParaRPr>
          </a:p>
          <a:p>
            <a:pPr lvl="1"/>
            <a:r>
              <a:rPr lang="en-US" altLang="en-US" dirty="0" smtClean="0">
                <a:solidFill>
                  <a:srgbClr val="FF0000"/>
                </a:solidFill>
              </a:rPr>
              <a:t>Shingles 60 </a:t>
            </a:r>
            <a:r>
              <a:rPr lang="en-US" altLang="en-US" dirty="0" err="1" smtClean="0">
                <a:solidFill>
                  <a:srgbClr val="FF0000"/>
                </a:solidFill>
              </a:rPr>
              <a:t>lbs</a:t>
            </a:r>
            <a:endParaRPr lang="en-US" altLang="en-US" dirty="0" smtClean="0">
              <a:solidFill>
                <a:srgbClr val="FF0000"/>
              </a:solidFill>
            </a:endParaRPr>
          </a:p>
          <a:p>
            <a:r>
              <a:rPr lang="en-US" altLang="en-US" dirty="0" smtClean="0"/>
              <a:t>If </a:t>
            </a:r>
            <a:r>
              <a:rPr lang="en-US" altLang="en-US" dirty="0"/>
              <a:t>she weighs 135 </a:t>
            </a:r>
            <a:r>
              <a:rPr lang="en-US" altLang="en-US" dirty="0" err="1"/>
              <a:t>lbs</a:t>
            </a:r>
            <a:r>
              <a:rPr lang="en-US" altLang="en-US" dirty="0"/>
              <a:t> herself, what percentage of her weight is she carrying up the ladder</a:t>
            </a:r>
            <a:r>
              <a:rPr lang="en-US" altLang="en-US" dirty="0" smtClean="0"/>
              <a:t>?</a:t>
            </a:r>
          </a:p>
          <a:p>
            <a:pPr lvl="1"/>
            <a:r>
              <a:rPr lang="en-US" dirty="0" smtClean="0">
                <a:solidFill>
                  <a:srgbClr val="FF0000"/>
                </a:solidFill>
              </a:rPr>
              <a:t>75/135 = 0.56</a:t>
            </a:r>
          </a:p>
          <a:p>
            <a:pPr lvl="1"/>
            <a:r>
              <a:rPr lang="en-US" dirty="0" smtClean="0">
                <a:solidFill>
                  <a:srgbClr val="FF0000"/>
                </a:solidFill>
              </a:rPr>
              <a:t>0.56 x 100 = 56%</a:t>
            </a:r>
            <a:endParaRPr lang="en-US" dirty="0">
              <a:solidFill>
                <a:srgbClr val="FF0000"/>
              </a:solidFill>
            </a:endParaRPr>
          </a:p>
        </p:txBody>
      </p:sp>
    </p:spTree>
    <p:extLst>
      <p:ext uri="{BB962C8B-B14F-4D97-AF65-F5344CB8AC3E}">
        <p14:creationId xmlns:p14="http://schemas.microsoft.com/office/powerpoint/2010/main" val="33602424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98</a:t>
            </a:r>
            <a:endParaRPr lang="en-US" dirty="0"/>
          </a:p>
        </p:txBody>
      </p:sp>
      <p:sp>
        <p:nvSpPr>
          <p:cNvPr id="3" name="Content Placeholder 2"/>
          <p:cNvSpPr>
            <a:spLocks noGrp="1"/>
          </p:cNvSpPr>
          <p:nvPr>
            <p:ph sz="quarter" idx="1"/>
          </p:nvPr>
        </p:nvSpPr>
        <p:spPr/>
        <p:txBody>
          <a:bodyPr/>
          <a:lstStyle/>
          <a:p>
            <a:r>
              <a:rPr lang="en-US" altLang="en-US" dirty="0"/>
              <a:t>If five-dollar bills are printed, what is the value of the money printed during an 8-hour shift? </a:t>
            </a:r>
            <a:endParaRPr lang="en-US" altLang="en-US" dirty="0" smtClean="0"/>
          </a:p>
          <a:p>
            <a:pPr lvl="1"/>
            <a:r>
              <a:rPr lang="en-US" altLang="en-US" dirty="0" smtClean="0">
                <a:solidFill>
                  <a:srgbClr val="FF0000"/>
                </a:solidFill>
              </a:rPr>
              <a:t>$10,240,000</a:t>
            </a:r>
          </a:p>
          <a:p>
            <a:r>
              <a:rPr lang="en-US" altLang="en-US" dirty="0" smtClean="0"/>
              <a:t>What </a:t>
            </a:r>
            <a:r>
              <a:rPr lang="en-US" altLang="en-US" dirty="0"/>
              <a:t>is the ratio of sheets per minute</a:t>
            </a:r>
            <a:r>
              <a:rPr lang="en-US" altLang="en-US" dirty="0" smtClean="0"/>
              <a:t>?</a:t>
            </a:r>
          </a:p>
          <a:p>
            <a:pPr lvl="1"/>
            <a:r>
              <a:rPr lang="en-US" altLang="en-US" dirty="0" smtClean="0">
                <a:solidFill>
                  <a:srgbClr val="FF0000"/>
                </a:solidFill>
              </a:rPr>
              <a:t>133 1/3 sheets :  1 minute </a:t>
            </a:r>
            <a:endParaRPr lang="en-US" altLang="en-US" dirty="0">
              <a:solidFill>
                <a:srgbClr val="FF0000"/>
              </a:solidFill>
            </a:endParaRPr>
          </a:p>
          <a:p>
            <a:endParaRPr lang="en-US" dirty="0"/>
          </a:p>
        </p:txBody>
      </p:sp>
    </p:spTree>
    <p:extLst>
      <p:ext uri="{BB962C8B-B14F-4D97-AF65-F5344CB8AC3E}">
        <p14:creationId xmlns:p14="http://schemas.microsoft.com/office/powerpoint/2010/main" val="1307590011"/>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175</a:t>
            </a:r>
          </a:p>
        </p:txBody>
      </p:sp>
      <p:sp>
        <p:nvSpPr>
          <p:cNvPr id="23555" name="Rectangle 3"/>
          <p:cNvSpPr>
            <a:spLocks noGrp="1" noChangeArrowheads="1"/>
          </p:cNvSpPr>
          <p:nvPr>
            <p:ph sz="quarter" idx="1"/>
          </p:nvPr>
        </p:nvSpPr>
        <p:spPr/>
        <p:txBody>
          <a:bodyPr/>
          <a:lstStyle/>
          <a:p>
            <a:pPr marL="533400" indent="-533400" eaLnBrk="1" hangingPunct="1">
              <a:lnSpc>
                <a:spcPct val="90000"/>
              </a:lnSpc>
            </a:pPr>
            <a:r>
              <a:rPr lang="en-US" altLang="en-US" dirty="0" smtClean="0"/>
              <a:t>Paul the painter had to paint three walls each of different heights. The tallest wall, which will be painted white, is 12’ taller than the wall that is to be painted blue. The difference between the white wall and the red wall is 8’ more than the difference between the red wall and the blue wall. If the blue wall is 8’ feet in height, how tall are the other two walls? Explain how you solved this problem.</a:t>
            </a:r>
          </a:p>
        </p:txBody>
      </p:sp>
    </p:spTree>
    <p:extLst>
      <p:ext uri="{BB962C8B-B14F-4D97-AF65-F5344CB8AC3E}">
        <p14:creationId xmlns:p14="http://schemas.microsoft.com/office/powerpoint/2010/main" val="1246157979"/>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to </a:t>
            </a:r>
            <a:r>
              <a:rPr lang="en-US" dirty="0" smtClean="0"/>
              <a:t>Day </a:t>
            </a:r>
            <a:r>
              <a:rPr lang="en-US" dirty="0" smtClean="0"/>
              <a:t>175</a:t>
            </a:r>
            <a:endParaRPr lang="en-US" dirty="0"/>
          </a:p>
        </p:txBody>
      </p:sp>
      <p:sp>
        <p:nvSpPr>
          <p:cNvPr id="3" name="Content Placeholder 2"/>
          <p:cNvSpPr>
            <a:spLocks noGrp="1"/>
          </p:cNvSpPr>
          <p:nvPr>
            <p:ph sz="quarter" idx="1"/>
          </p:nvPr>
        </p:nvSpPr>
        <p:spPr/>
        <p:txBody>
          <a:bodyPr/>
          <a:lstStyle/>
          <a:p>
            <a:r>
              <a:rPr lang="en-US" altLang="en-US" dirty="0"/>
              <a:t>If the blue wall is 8’ feet in height, how tall are the other two walls? </a:t>
            </a:r>
            <a:endParaRPr lang="en-US" altLang="en-US" dirty="0" smtClean="0"/>
          </a:p>
          <a:p>
            <a:pPr lvl="1"/>
            <a:r>
              <a:rPr lang="en-US" altLang="en-US" dirty="0" smtClean="0">
                <a:solidFill>
                  <a:srgbClr val="FF0000"/>
                </a:solidFill>
              </a:rPr>
              <a:t>White – 20’</a:t>
            </a:r>
          </a:p>
          <a:p>
            <a:pPr lvl="1"/>
            <a:r>
              <a:rPr lang="en-US" altLang="en-US" dirty="0" smtClean="0">
                <a:solidFill>
                  <a:srgbClr val="FF0000"/>
                </a:solidFill>
              </a:rPr>
              <a:t>Red – 10’</a:t>
            </a:r>
          </a:p>
          <a:p>
            <a:r>
              <a:rPr lang="en-US" altLang="en-US" dirty="0" smtClean="0"/>
              <a:t>Explain </a:t>
            </a:r>
            <a:r>
              <a:rPr lang="en-US" altLang="en-US" dirty="0"/>
              <a:t>how you solved this problem.</a:t>
            </a:r>
          </a:p>
          <a:p>
            <a:endParaRPr lang="en-US" dirty="0"/>
          </a:p>
        </p:txBody>
      </p:sp>
    </p:spTree>
    <p:extLst>
      <p:ext uri="{BB962C8B-B14F-4D97-AF65-F5344CB8AC3E}">
        <p14:creationId xmlns:p14="http://schemas.microsoft.com/office/powerpoint/2010/main" val="1825872562"/>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176</a:t>
            </a:r>
          </a:p>
        </p:txBody>
      </p:sp>
      <p:sp>
        <p:nvSpPr>
          <p:cNvPr id="24579" name="Rectangle 3"/>
          <p:cNvSpPr>
            <a:spLocks noGrp="1" noChangeArrowheads="1"/>
          </p:cNvSpPr>
          <p:nvPr>
            <p:ph sz="quarter" idx="1"/>
          </p:nvPr>
        </p:nvSpPr>
        <p:spPr/>
        <p:txBody>
          <a:bodyPr/>
          <a:lstStyle/>
          <a:p>
            <a:pPr marL="533400" indent="-533400" eaLnBrk="1" hangingPunct="1">
              <a:lnSpc>
                <a:spcPct val="90000"/>
              </a:lnSpc>
            </a:pPr>
            <a:r>
              <a:rPr lang="en-US" altLang="en-US" dirty="0" smtClean="0"/>
              <a:t>Sharon was told by her boss to hoist up a load of cinderblock to the second story of the building under construction. She asked her boss how much the load of cinderblock weighed. The boss replied that it weighed 400 pound plus ⅓ of the total weight. Scratching her head, Sharon tried to figure out what the boss just said. Can you figure out the weight of the cinderblocks? Explain how you figured it out. </a:t>
            </a:r>
          </a:p>
        </p:txBody>
      </p:sp>
    </p:spTree>
    <p:extLst>
      <p:ext uri="{BB962C8B-B14F-4D97-AF65-F5344CB8AC3E}">
        <p14:creationId xmlns:p14="http://schemas.microsoft.com/office/powerpoint/2010/main" val="2360775064"/>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to </a:t>
            </a:r>
            <a:r>
              <a:rPr lang="en-US" dirty="0" smtClean="0"/>
              <a:t>Day </a:t>
            </a:r>
            <a:r>
              <a:rPr lang="en-US" dirty="0" smtClean="0"/>
              <a:t>176</a:t>
            </a:r>
            <a:endParaRPr lang="en-US" dirty="0"/>
          </a:p>
        </p:txBody>
      </p:sp>
      <p:sp>
        <p:nvSpPr>
          <p:cNvPr id="3" name="Content Placeholder 2"/>
          <p:cNvSpPr>
            <a:spLocks noGrp="1"/>
          </p:cNvSpPr>
          <p:nvPr>
            <p:ph sz="quarter" idx="1"/>
          </p:nvPr>
        </p:nvSpPr>
        <p:spPr/>
        <p:txBody>
          <a:bodyPr/>
          <a:lstStyle/>
          <a:p>
            <a:r>
              <a:rPr lang="en-US" altLang="en-US" dirty="0"/>
              <a:t>Can you figure out the weight of the cinderblocks? </a:t>
            </a:r>
            <a:endParaRPr lang="en-US" altLang="en-US" dirty="0" smtClean="0"/>
          </a:p>
          <a:p>
            <a:pPr lvl="1"/>
            <a:r>
              <a:rPr lang="en-US" altLang="en-US" dirty="0" smtClean="0">
                <a:solidFill>
                  <a:srgbClr val="FF0000"/>
                </a:solidFill>
              </a:rPr>
              <a:t>600 </a:t>
            </a:r>
            <a:r>
              <a:rPr lang="en-US" altLang="en-US" dirty="0" err="1" smtClean="0">
                <a:solidFill>
                  <a:srgbClr val="FF0000"/>
                </a:solidFill>
              </a:rPr>
              <a:t>lbs</a:t>
            </a:r>
            <a:endParaRPr lang="en-US" altLang="en-US" dirty="0" smtClean="0">
              <a:solidFill>
                <a:srgbClr val="FF0000"/>
              </a:solidFill>
            </a:endParaRPr>
          </a:p>
          <a:p>
            <a:r>
              <a:rPr lang="en-US" altLang="en-US" dirty="0" smtClean="0"/>
              <a:t>Explain </a:t>
            </a:r>
            <a:r>
              <a:rPr lang="en-US" altLang="en-US" dirty="0"/>
              <a:t>how you figured it out. </a:t>
            </a:r>
          </a:p>
          <a:p>
            <a:endParaRPr lang="en-US" dirty="0"/>
          </a:p>
        </p:txBody>
      </p:sp>
    </p:spTree>
    <p:extLst>
      <p:ext uri="{BB962C8B-B14F-4D97-AF65-F5344CB8AC3E}">
        <p14:creationId xmlns:p14="http://schemas.microsoft.com/office/powerpoint/2010/main" val="3059815820"/>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177</a:t>
            </a:r>
          </a:p>
        </p:txBody>
      </p:sp>
      <p:sp>
        <p:nvSpPr>
          <p:cNvPr id="25603" name="Rectangle 3"/>
          <p:cNvSpPr>
            <a:spLocks noGrp="1" noChangeArrowheads="1"/>
          </p:cNvSpPr>
          <p:nvPr>
            <p:ph sz="quarter" idx="1"/>
          </p:nvPr>
        </p:nvSpPr>
        <p:spPr/>
        <p:txBody>
          <a:bodyPr/>
          <a:lstStyle/>
          <a:p>
            <a:pPr marL="533400" indent="-533400" eaLnBrk="1" hangingPunct="1">
              <a:lnSpc>
                <a:spcPct val="90000"/>
              </a:lnSpc>
            </a:pPr>
            <a:r>
              <a:rPr lang="en-US" altLang="en-US" dirty="0" smtClean="0"/>
              <a:t>At a construction site two masons were building brick wall. Each wall of bricks requires 10 pounds of mortar. While building the wall a little of the mortar is left over. After four walls are built there is enough mortar to build another wall. If the masons start the </a:t>
            </a:r>
            <a:r>
              <a:rPr lang="en-US" altLang="en-US" dirty="0"/>
              <a:t>d</a:t>
            </a:r>
            <a:r>
              <a:rPr lang="en-US" altLang="en-US" dirty="0" smtClean="0"/>
              <a:t>ay </a:t>
            </a:r>
            <a:r>
              <a:rPr lang="en-US" altLang="en-US" dirty="0" smtClean="0"/>
              <a:t>with 160 pounds of mortar, how many walls can be built? Explain why your answer makes sense. </a:t>
            </a:r>
          </a:p>
        </p:txBody>
      </p:sp>
    </p:spTree>
    <p:extLst>
      <p:ext uri="{BB962C8B-B14F-4D97-AF65-F5344CB8AC3E}">
        <p14:creationId xmlns:p14="http://schemas.microsoft.com/office/powerpoint/2010/main" val="1074409009"/>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to </a:t>
            </a:r>
            <a:r>
              <a:rPr lang="en-US" dirty="0" smtClean="0"/>
              <a:t>Day </a:t>
            </a:r>
            <a:r>
              <a:rPr lang="en-US" dirty="0" smtClean="0"/>
              <a:t>177</a:t>
            </a:r>
            <a:endParaRPr lang="en-US" dirty="0"/>
          </a:p>
        </p:txBody>
      </p:sp>
      <p:sp>
        <p:nvSpPr>
          <p:cNvPr id="3" name="Content Placeholder 2"/>
          <p:cNvSpPr>
            <a:spLocks noGrp="1"/>
          </p:cNvSpPr>
          <p:nvPr>
            <p:ph sz="quarter" idx="1"/>
          </p:nvPr>
        </p:nvSpPr>
        <p:spPr/>
        <p:txBody>
          <a:bodyPr/>
          <a:lstStyle/>
          <a:p>
            <a:r>
              <a:rPr lang="en-US" altLang="en-US" dirty="0"/>
              <a:t>If the masons start </a:t>
            </a:r>
            <a:r>
              <a:rPr lang="en-US" altLang="en-US"/>
              <a:t>the </a:t>
            </a:r>
            <a:r>
              <a:rPr lang="en-US" altLang="en-US" dirty="0"/>
              <a:t>d</a:t>
            </a:r>
            <a:r>
              <a:rPr lang="en-US" altLang="en-US" smtClean="0"/>
              <a:t>ay </a:t>
            </a:r>
            <a:r>
              <a:rPr lang="en-US" altLang="en-US" dirty="0"/>
              <a:t>with 160 pounds of mortar, how many walls can be built</a:t>
            </a:r>
            <a:r>
              <a:rPr lang="en-US" altLang="en-US" dirty="0" smtClean="0"/>
              <a:t>?</a:t>
            </a:r>
          </a:p>
          <a:p>
            <a:pPr lvl="1"/>
            <a:r>
              <a:rPr lang="en-US" altLang="en-US" dirty="0" smtClean="0">
                <a:solidFill>
                  <a:srgbClr val="FF0000"/>
                </a:solidFill>
              </a:rPr>
              <a:t>21 walls</a:t>
            </a:r>
          </a:p>
          <a:p>
            <a:r>
              <a:rPr lang="en-US" altLang="en-US" dirty="0" smtClean="0"/>
              <a:t> </a:t>
            </a:r>
            <a:r>
              <a:rPr lang="en-US" altLang="en-US" dirty="0"/>
              <a:t>Explain why your answer makes sense. </a:t>
            </a:r>
          </a:p>
          <a:p>
            <a:endParaRPr lang="en-US" dirty="0"/>
          </a:p>
        </p:txBody>
      </p:sp>
    </p:spTree>
    <p:extLst>
      <p:ext uri="{BB962C8B-B14F-4D97-AF65-F5344CB8AC3E}">
        <p14:creationId xmlns:p14="http://schemas.microsoft.com/office/powerpoint/2010/main" val="2606258164"/>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178</a:t>
            </a:r>
          </a:p>
        </p:txBody>
      </p:sp>
      <p:sp>
        <p:nvSpPr>
          <p:cNvPr id="4099" name="Rectangle 3"/>
          <p:cNvSpPr>
            <a:spLocks noGrp="1" noChangeArrowheads="1"/>
          </p:cNvSpPr>
          <p:nvPr>
            <p:ph sz="quarter" idx="1"/>
          </p:nvPr>
        </p:nvSpPr>
        <p:spPr/>
        <p:txBody>
          <a:bodyPr/>
          <a:lstStyle/>
          <a:p>
            <a:pPr eaLnBrk="1" hangingPunct="1"/>
            <a:r>
              <a:rPr lang="en-US" altLang="en-US" dirty="0" smtClean="0"/>
              <a:t>At a discount furniture store, Chris offered a salesperson $600 for a couch and a chair. The offer includes the 8% sales tax. If the salesperson accepts the offer, what would be the price of the furniture, to the </a:t>
            </a:r>
            <a:r>
              <a:rPr lang="en-US" altLang="en-US" i="1" dirty="0" smtClean="0"/>
              <a:t>nearest dollar</a:t>
            </a:r>
            <a:r>
              <a:rPr lang="en-US" altLang="en-US" dirty="0" smtClean="0"/>
              <a:t>, before tax? </a:t>
            </a:r>
          </a:p>
          <a:p>
            <a:pPr eaLnBrk="1" hangingPunct="1"/>
            <a:r>
              <a:rPr lang="en-US" altLang="en-US" dirty="0" smtClean="0"/>
              <a:t>Why would you want to include the sales price in your offer? </a:t>
            </a:r>
          </a:p>
          <a:p>
            <a:pPr eaLnBrk="1" hangingPunct="1"/>
            <a:endParaRPr lang="en-US" altLang="en-US" dirty="0" smtClean="0"/>
          </a:p>
        </p:txBody>
      </p:sp>
    </p:spTree>
    <p:extLst>
      <p:ext uri="{BB962C8B-B14F-4D97-AF65-F5344CB8AC3E}">
        <p14:creationId xmlns:p14="http://schemas.microsoft.com/office/powerpoint/2010/main" val="396660792"/>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to </a:t>
            </a:r>
            <a:r>
              <a:rPr lang="en-US" dirty="0" smtClean="0"/>
              <a:t>Day </a:t>
            </a:r>
            <a:r>
              <a:rPr lang="en-US" dirty="0" smtClean="0"/>
              <a:t>178</a:t>
            </a:r>
            <a:endParaRPr lang="en-US" dirty="0"/>
          </a:p>
        </p:txBody>
      </p:sp>
      <p:sp>
        <p:nvSpPr>
          <p:cNvPr id="3" name="Content Placeholder 2"/>
          <p:cNvSpPr>
            <a:spLocks noGrp="1"/>
          </p:cNvSpPr>
          <p:nvPr>
            <p:ph sz="quarter" idx="1"/>
          </p:nvPr>
        </p:nvSpPr>
        <p:spPr/>
        <p:txBody>
          <a:bodyPr/>
          <a:lstStyle/>
          <a:p>
            <a:r>
              <a:rPr lang="en-US" altLang="en-US" dirty="0"/>
              <a:t>If the salesperson accepts the offer, what would be the price of the furniture, to the </a:t>
            </a:r>
            <a:r>
              <a:rPr lang="en-US" altLang="en-US" i="1" dirty="0"/>
              <a:t>nearest dollar</a:t>
            </a:r>
            <a:r>
              <a:rPr lang="en-US" altLang="en-US" dirty="0"/>
              <a:t>, before tax? </a:t>
            </a:r>
            <a:endParaRPr lang="en-US" altLang="en-US" dirty="0" smtClean="0"/>
          </a:p>
          <a:p>
            <a:pPr lvl="1"/>
            <a:r>
              <a:rPr lang="en-US" altLang="en-US" dirty="0" smtClean="0">
                <a:solidFill>
                  <a:srgbClr val="FF0000"/>
                </a:solidFill>
              </a:rPr>
              <a:t>0.08x + x = 600</a:t>
            </a:r>
          </a:p>
          <a:p>
            <a:pPr lvl="1"/>
            <a:r>
              <a:rPr lang="en-US" altLang="en-US" dirty="0" smtClean="0">
                <a:solidFill>
                  <a:srgbClr val="FF0000"/>
                </a:solidFill>
              </a:rPr>
              <a:t>1.08 x = 600</a:t>
            </a:r>
          </a:p>
          <a:p>
            <a:pPr lvl="1"/>
            <a:r>
              <a:rPr lang="en-US" altLang="en-US" dirty="0" smtClean="0">
                <a:solidFill>
                  <a:srgbClr val="FF0000"/>
                </a:solidFill>
              </a:rPr>
              <a:t>X = 555.56  or $556 is the original price</a:t>
            </a:r>
          </a:p>
          <a:p>
            <a:r>
              <a:rPr lang="en-US" altLang="en-US" dirty="0" smtClean="0"/>
              <a:t>Why </a:t>
            </a:r>
            <a:r>
              <a:rPr lang="en-US" altLang="en-US" dirty="0"/>
              <a:t>would you want to include the sales price in your offer? </a:t>
            </a:r>
          </a:p>
          <a:p>
            <a:endParaRPr lang="en-US" dirty="0"/>
          </a:p>
        </p:txBody>
      </p:sp>
    </p:spTree>
    <p:extLst>
      <p:ext uri="{BB962C8B-B14F-4D97-AF65-F5344CB8AC3E}">
        <p14:creationId xmlns:p14="http://schemas.microsoft.com/office/powerpoint/2010/main" val="183304769"/>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179</a:t>
            </a:r>
          </a:p>
        </p:txBody>
      </p:sp>
      <p:sp>
        <p:nvSpPr>
          <p:cNvPr id="5123" name="Rectangle 3"/>
          <p:cNvSpPr>
            <a:spLocks noGrp="1" noChangeArrowheads="1"/>
          </p:cNvSpPr>
          <p:nvPr>
            <p:ph sz="quarter" idx="1"/>
          </p:nvPr>
        </p:nvSpPr>
        <p:spPr/>
        <p:txBody>
          <a:bodyPr/>
          <a:lstStyle/>
          <a:p>
            <a:pPr eaLnBrk="1" hangingPunct="1"/>
            <a:r>
              <a:rPr lang="en-US" altLang="en-US" dirty="0" smtClean="0"/>
              <a:t>Appliances at Discount City Store are on sale for 70% of the original price. Eli has a coupon for an 18% discount on the sale price. If the original price of a microwave oven is $500, how much will Eli pay for the oven before tax? </a:t>
            </a:r>
          </a:p>
          <a:p>
            <a:pPr eaLnBrk="1" hangingPunct="1"/>
            <a:r>
              <a:rPr lang="en-US" altLang="en-US" dirty="0" smtClean="0"/>
              <a:t>What are two different methods for solving this problem?</a:t>
            </a:r>
          </a:p>
        </p:txBody>
      </p:sp>
    </p:spTree>
    <p:extLst>
      <p:ext uri="{BB962C8B-B14F-4D97-AF65-F5344CB8AC3E}">
        <p14:creationId xmlns:p14="http://schemas.microsoft.com/office/powerpoint/2010/main" val="249533627"/>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to </a:t>
            </a:r>
            <a:r>
              <a:rPr lang="en-US" dirty="0" smtClean="0"/>
              <a:t>Day </a:t>
            </a:r>
            <a:r>
              <a:rPr lang="en-US" dirty="0" smtClean="0"/>
              <a:t>179</a:t>
            </a:r>
            <a:endParaRPr lang="en-US" dirty="0"/>
          </a:p>
        </p:txBody>
      </p:sp>
      <p:sp>
        <p:nvSpPr>
          <p:cNvPr id="3" name="Content Placeholder 2"/>
          <p:cNvSpPr>
            <a:spLocks noGrp="1"/>
          </p:cNvSpPr>
          <p:nvPr>
            <p:ph sz="quarter" idx="1"/>
          </p:nvPr>
        </p:nvSpPr>
        <p:spPr/>
        <p:txBody>
          <a:bodyPr/>
          <a:lstStyle/>
          <a:p>
            <a:r>
              <a:rPr lang="en-US" altLang="en-US" dirty="0"/>
              <a:t>If the original price of a microwave oven is $500, how much will Eli pay for the oven before tax? </a:t>
            </a:r>
            <a:endParaRPr lang="en-US" altLang="en-US" dirty="0" smtClean="0"/>
          </a:p>
          <a:p>
            <a:pPr lvl="1"/>
            <a:r>
              <a:rPr lang="en-US" altLang="en-US" dirty="0" smtClean="0">
                <a:solidFill>
                  <a:srgbClr val="FF0000"/>
                </a:solidFill>
              </a:rPr>
              <a:t>500 (0.70) = $350 Sale price</a:t>
            </a:r>
          </a:p>
          <a:p>
            <a:pPr lvl="1"/>
            <a:r>
              <a:rPr lang="en-US" altLang="en-US" dirty="0" smtClean="0">
                <a:solidFill>
                  <a:srgbClr val="FF0000"/>
                </a:solidFill>
              </a:rPr>
              <a:t>352 (0.18) = $63 Discount</a:t>
            </a:r>
          </a:p>
          <a:p>
            <a:pPr lvl="1"/>
            <a:r>
              <a:rPr lang="en-US" altLang="en-US" dirty="0" smtClean="0">
                <a:solidFill>
                  <a:srgbClr val="FF0000"/>
                </a:solidFill>
              </a:rPr>
              <a:t>350 – 63 = </a:t>
            </a:r>
            <a:r>
              <a:rPr lang="en-US" altLang="en-US" b="1" dirty="0" smtClean="0">
                <a:solidFill>
                  <a:srgbClr val="FF0000"/>
                </a:solidFill>
              </a:rPr>
              <a:t>$287 cost of oven </a:t>
            </a:r>
          </a:p>
          <a:p>
            <a:r>
              <a:rPr lang="en-US" altLang="en-US" dirty="0"/>
              <a:t>What are two different methods for solving this problem?</a:t>
            </a:r>
          </a:p>
          <a:p>
            <a:endParaRPr lang="en-US" altLang="en-US" dirty="0"/>
          </a:p>
        </p:txBody>
      </p:sp>
    </p:spTree>
    <p:extLst>
      <p:ext uri="{BB962C8B-B14F-4D97-AF65-F5344CB8AC3E}">
        <p14:creationId xmlns:p14="http://schemas.microsoft.com/office/powerpoint/2010/main" val="24451897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99</a:t>
            </a:r>
          </a:p>
        </p:txBody>
      </p:sp>
      <p:sp>
        <p:nvSpPr>
          <p:cNvPr id="8195" name="Rectangle 3"/>
          <p:cNvSpPr>
            <a:spLocks noGrp="1" noChangeArrowheads="1"/>
          </p:cNvSpPr>
          <p:nvPr>
            <p:ph sz="quarter" idx="1"/>
          </p:nvPr>
        </p:nvSpPr>
        <p:spPr/>
        <p:txBody>
          <a:bodyPr/>
          <a:lstStyle/>
          <a:p>
            <a:pPr eaLnBrk="1" hangingPunct="1"/>
            <a:r>
              <a:rPr lang="en-US" altLang="en-US" dirty="0" smtClean="0"/>
              <a:t>At a </a:t>
            </a:r>
            <a:r>
              <a:rPr lang="en-US" altLang="en-US" dirty="0" smtClean="0"/>
              <a:t>Dollar-Day </a:t>
            </a:r>
            <a:r>
              <a:rPr lang="en-US" altLang="en-US" dirty="0" smtClean="0"/>
              <a:t>Sale everything in the designated section of the store is priced at a dollar or in multiples of a dollar. Mary and Joe went shopping during this sale. The cost of the items they decided to buy was $25. They must pay sales tax at 6¢ per dollar or 6%. What is the total cost of their purchase? If $10 of the $25 was clothing, how does that change the PA sales tax charge? What is their total purchase with this change? </a:t>
            </a:r>
          </a:p>
          <a:p>
            <a:pPr eaLnBrk="1" hangingPunct="1"/>
            <a:endParaRPr lang="en-US" altLang="en-US" dirty="0" smtClean="0">
              <a:cs typeface="Arial" charset="0"/>
            </a:endParaRPr>
          </a:p>
        </p:txBody>
      </p:sp>
    </p:spTree>
    <p:extLst>
      <p:ext uri="{BB962C8B-B14F-4D97-AF65-F5344CB8AC3E}">
        <p14:creationId xmlns:p14="http://schemas.microsoft.com/office/powerpoint/2010/main" val="125118621"/>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180</a:t>
            </a:r>
          </a:p>
        </p:txBody>
      </p:sp>
      <p:sp>
        <p:nvSpPr>
          <p:cNvPr id="6147" name="Rectangle 3"/>
          <p:cNvSpPr>
            <a:spLocks noGrp="1" noChangeArrowheads="1"/>
          </p:cNvSpPr>
          <p:nvPr>
            <p:ph sz="quarter" idx="1"/>
          </p:nvPr>
        </p:nvSpPr>
        <p:spPr>
          <a:xfrm>
            <a:off x="609600" y="1295400"/>
            <a:ext cx="7772400" cy="4078287"/>
          </a:xfrm>
        </p:spPr>
        <p:txBody>
          <a:bodyPr>
            <a:normAutofit/>
          </a:bodyPr>
          <a:lstStyle/>
          <a:p>
            <a:pPr eaLnBrk="1" hangingPunct="1"/>
            <a:r>
              <a:rPr lang="en-US" altLang="en-US" sz="2800" dirty="0" smtClean="0"/>
              <a:t>When John bought his new computer, he purchased an online computer help service. The help service has a yearly fee of $25.50 and a $10.50 charge for each help session a person uses. If John can only spend $170 for the computer help this year, what is the maximum number of help sessions he can use this year?</a:t>
            </a:r>
          </a:p>
          <a:p>
            <a:pPr eaLnBrk="1" hangingPunct="1"/>
            <a:r>
              <a:rPr lang="en-US" altLang="en-US" sz="2800" dirty="0" smtClean="0"/>
              <a:t> If John needs help 2 times a month, how much should he budget next year? </a:t>
            </a:r>
          </a:p>
          <a:p>
            <a:pPr eaLnBrk="1" hangingPunct="1"/>
            <a:endParaRPr lang="en-US" altLang="en-US" dirty="0" smtClean="0"/>
          </a:p>
        </p:txBody>
      </p:sp>
    </p:spTree>
    <p:extLst>
      <p:ext uri="{BB962C8B-B14F-4D97-AF65-F5344CB8AC3E}">
        <p14:creationId xmlns:p14="http://schemas.microsoft.com/office/powerpoint/2010/main" val="3460890051"/>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to </a:t>
            </a:r>
            <a:r>
              <a:rPr lang="en-US" dirty="0" smtClean="0"/>
              <a:t>Day </a:t>
            </a:r>
            <a:r>
              <a:rPr lang="en-US" dirty="0" smtClean="0"/>
              <a:t>180</a:t>
            </a:r>
            <a:endParaRPr lang="en-US" dirty="0"/>
          </a:p>
        </p:txBody>
      </p:sp>
      <p:sp>
        <p:nvSpPr>
          <p:cNvPr id="3" name="Content Placeholder 2"/>
          <p:cNvSpPr>
            <a:spLocks noGrp="1"/>
          </p:cNvSpPr>
          <p:nvPr>
            <p:ph sz="quarter" idx="1"/>
          </p:nvPr>
        </p:nvSpPr>
        <p:spPr/>
        <p:txBody>
          <a:bodyPr/>
          <a:lstStyle/>
          <a:p>
            <a:r>
              <a:rPr lang="en-US" altLang="en-US" sz="2400" dirty="0"/>
              <a:t>If John can only spend $170 for the computer help this year, what is the maximum number of help sessions he can use this year</a:t>
            </a:r>
            <a:r>
              <a:rPr lang="en-US" altLang="en-US" sz="2400" dirty="0" smtClean="0"/>
              <a:t>?</a:t>
            </a:r>
          </a:p>
          <a:p>
            <a:pPr lvl="1"/>
            <a:r>
              <a:rPr lang="en-US" altLang="en-US" sz="2100" dirty="0" smtClean="0">
                <a:solidFill>
                  <a:srgbClr val="FF0000"/>
                </a:solidFill>
              </a:rPr>
              <a:t>170 - 25.50 = $144.50</a:t>
            </a:r>
          </a:p>
          <a:p>
            <a:pPr lvl="1"/>
            <a:r>
              <a:rPr lang="en-US" altLang="en-US" sz="2100" dirty="0" smtClean="0">
                <a:solidFill>
                  <a:srgbClr val="FF0000"/>
                </a:solidFill>
              </a:rPr>
              <a:t>144.50 / 10.50  = 13.7619…</a:t>
            </a:r>
          </a:p>
          <a:p>
            <a:pPr lvl="1"/>
            <a:r>
              <a:rPr lang="en-US" altLang="en-US" sz="2100" dirty="0" smtClean="0">
                <a:solidFill>
                  <a:srgbClr val="FF0000"/>
                </a:solidFill>
              </a:rPr>
              <a:t>13 help sessions</a:t>
            </a:r>
            <a:endParaRPr lang="en-US" altLang="en-US" sz="2100" dirty="0">
              <a:solidFill>
                <a:srgbClr val="FF0000"/>
              </a:solidFill>
            </a:endParaRPr>
          </a:p>
          <a:p>
            <a:r>
              <a:rPr lang="en-US" altLang="en-US" sz="2400" dirty="0"/>
              <a:t> If John needs help 2 times a month, how much should he budget next year? </a:t>
            </a:r>
            <a:endParaRPr lang="en-US" altLang="en-US" sz="2400" dirty="0" smtClean="0"/>
          </a:p>
          <a:p>
            <a:pPr lvl="1"/>
            <a:r>
              <a:rPr lang="en-US" altLang="en-US" sz="2100" dirty="0" smtClean="0">
                <a:solidFill>
                  <a:srgbClr val="FF0000"/>
                </a:solidFill>
              </a:rPr>
              <a:t>25.50 + 24(10.50) = $277.50</a:t>
            </a:r>
            <a:endParaRPr lang="en-US" altLang="en-US" sz="2100" dirty="0">
              <a:solidFill>
                <a:srgbClr val="FF0000"/>
              </a:solidFill>
            </a:endParaRPr>
          </a:p>
          <a:p>
            <a:endParaRPr lang="en-US" dirty="0"/>
          </a:p>
        </p:txBody>
      </p:sp>
    </p:spTree>
    <p:extLst>
      <p:ext uri="{BB962C8B-B14F-4D97-AF65-F5344CB8AC3E}">
        <p14:creationId xmlns:p14="http://schemas.microsoft.com/office/powerpoint/2010/main" val="23570232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99</a:t>
            </a:r>
            <a:endParaRPr lang="en-US" dirty="0"/>
          </a:p>
        </p:txBody>
      </p:sp>
      <p:sp>
        <p:nvSpPr>
          <p:cNvPr id="3" name="Content Placeholder 2"/>
          <p:cNvSpPr>
            <a:spLocks noGrp="1"/>
          </p:cNvSpPr>
          <p:nvPr>
            <p:ph sz="quarter" idx="1"/>
          </p:nvPr>
        </p:nvSpPr>
        <p:spPr/>
        <p:txBody>
          <a:bodyPr/>
          <a:lstStyle/>
          <a:p>
            <a:r>
              <a:rPr lang="en-US" altLang="en-US" dirty="0"/>
              <a:t>What is the total cost of their purchase</a:t>
            </a:r>
            <a:r>
              <a:rPr lang="en-US" altLang="en-US" dirty="0" smtClean="0"/>
              <a:t>?</a:t>
            </a:r>
          </a:p>
          <a:p>
            <a:pPr lvl="1"/>
            <a:r>
              <a:rPr lang="en-US" altLang="en-US" dirty="0" smtClean="0">
                <a:solidFill>
                  <a:srgbClr val="FF0000"/>
                </a:solidFill>
              </a:rPr>
              <a:t>$26.50</a:t>
            </a:r>
          </a:p>
          <a:p>
            <a:r>
              <a:rPr lang="en-US" altLang="en-US" dirty="0" smtClean="0"/>
              <a:t> </a:t>
            </a:r>
            <a:r>
              <a:rPr lang="en-US" altLang="en-US" dirty="0"/>
              <a:t>If $10 of the $25 was clothing, how does that change the PA sales tax charge? </a:t>
            </a:r>
            <a:endParaRPr lang="en-US" altLang="en-US" dirty="0" smtClean="0"/>
          </a:p>
          <a:p>
            <a:pPr lvl="1"/>
            <a:r>
              <a:rPr lang="en-US" altLang="en-US" dirty="0" smtClean="0">
                <a:solidFill>
                  <a:srgbClr val="FF0000"/>
                </a:solidFill>
              </a:rPr>
              <a:t>$0.90 tax instead of $1.50</a:t>
            </a:r>
          </a:p>
          <a:p>
            <a:r>
              <a:rPr lang="en-US" altLang="en-US" dirty="0" smtClean="0"/>
              <a:t>What </a:t>
            </a:r>
            <a:r>
              <a:rPr lang="en-US" altLang="en-US" dirty="0"/>
              <a:t>is their total purchase with this change? </a:t>
            </a:r>
            <a:endParaRPr lang="en-US" altLang="en-US" dirty="0" smtClean="0"/>
          </a:p>
          <a:p>
            <a:pPr lvl="1"/>
            <a:r>
              <a:rPr lang="en-US" altLang="en-US" dirty="0" smtClean="0">
                <a:solidFill>
                  <a:srgbClr val="FF0000"/>
                </a:solidFill>
              </a:rPr>
              <a:t>$25.90</a:t>
            </a:r>
            <a:endParaRPr lang="en-US" altLang="en-US" dirty="0">
              <a:solidFill>
                <a:srgbClr val="FF0000"/>
              </a:solidFill>
            </a:endParaRPr>
          </a:p>
          <a:p>
            <a:endParaRPr lang="en-US" dirty="0"/>
          </a:p>
        </p:txBody>
      </p:sp>
    </p:spTree>
    <p:extLst>
      <p:ext uri="{BB962C8B-B14F-4D97-AF65-F5344CB8AC3E}">
        <p14:creationId xmlns:p14="http://schemas.microsoft.com/office/powerpoint/2010/main" val="6303081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91</a:t>
            </a:r>
          </a:p>
        </p:txBody>
      </p:sp>
      <p:sp>
        <p:nvSpPr>
          <p:cNvPr id="23555" name="Rectangle 3"/>
          <p:cNvSpPr>
            <a:spLocks noGrp="1" noChangeArrowheads="1"/>
          </p:cNvSpPr>
          <p:nvPr>
            <p:ph sz="quarter" idx="1"/>
          </p:nvPr>
        </p:nvSpPr>
        <p:spPr/>
        <p:txBody>
          <a:bodyPr>
            <a:normAutofit/>
          </a:bodyPr>
          <a:lstStyle/>
          <a:p>
            <a:pPr eaLnBrk="1" hangingPunct="1">
              <a:lnSpc>
                <a:spcPct val="90000"/>
              </a:lnSpc>
              <a:buFont typeface="Wingdings" pitchFamily="2" charset="2"/>
              <a:buNone/>
            </a:pPr>
            <a:r>
              <a:rPr lang="en-US" altLang="en-US" sz="2400" dirty="0" smtClean="0"/>
              <a:t>The numbers on the left of the equal signs are correct, but some decimal points and/or zeros are incorrect in the numbers to the right of the equal signs. Correct the decimal points and/or zeros to make each statement true. Do you find it easier to convert between metric units of measure (i.e. mL to L) or between traditional units of measure (i.e. cups to quarts). Explain why. </a:t>
            </a:r>
          </a:p>
          <a:p>
            <a:pPr eaLnBrk="1" hangingPunct="1">
              <a:lnSpc>
                <a:spcPct val="90000"/>
              </a:lnSpc>
              <a:buFont typeface="Wingdings" pitchFamily="2" charset="2"/>
              <a:buNone/>
            </a:pPr>
            <a:r>
              <a:rPr lang="en-US" altLang="en-US" dirty="0" smtClean="0"/>
              <a:t>(a) 0.13 mL = 0.0013L</a:t>
            </a:r>
          </a:p>
          <a:p>
            <a:pPr eaLnBrk="1" hangingPunct="1">
              <a:lnSpc>
                <a:spcPct val="90000"/>
              </a:lnSpc>
              <a:buFont typeface="Wingdings" pitchFamily="2" charset="2"/>
              <a:buNone/>
            </a:pPr>
            <a:r>
              <a:rPr lang="en-US" altLang="en-US" dirty="0" smtClean="0"/>
              <a:t>(b) 6 mL = 600 L</a:t>
            </a:r>
          </a:p>
          <a:p>
            <a:pPr eaLnBrk="1" hangingPunct="1">
              <a:lnSpc>
                <a:spcPct val="90000"/>
              </a:lnSpc>
              <a:buFont typeface="Wingdings" pitchFamily="2" charset="2"/>
              <a:buNone/>
            </a:pPr>
            <a:r>
              <a:rPr lang="en-US" altLang="en-US" dirty="0" smtClean="0"/>
              <a:t>(c) 23 L = 0.00023 mL</a:t>
            </a:r>
            <a:endParaRPr lang="en-US" altLang="en-US" dirty="0" smtClean="0">
              <a:cs typeface="Arial" charset="0"/>
            </a:endParaRPr>
          </a:p>
          <a:p>
            <a:pPr eaLnBrk="1" hangingPunct="1">
              <a:lnSpc>
                <a:spcPct val="90000"/>
              </a:lnSpc>
              <a:buFont typeface="Wingdings" pitchFamily="2" charset="2"/>
              <a:buNone/>
            </a:pPr>
            <a:endParaRPr lang="en-US" altLang="en-US" dirty="0" smtClean="0">
              <a:cs typeface="Arial" charset="0"/>
            </a:endParaRPr>
          </a:p>
          <a:p>
            <a:pPr eaLnBrk="1" hangingPunct="1">
              <a:lnSpc>
                <a:spcPct val="90000"/>
              </a:lnSpc>
              <a:buFont typeface="Wingdings" pitchFamily="2" charset="2"/>
              <a:buNone/>
            </a:pPr>
            <a:endParaRPr lang="en-US" altLang="en-US" dirty="0" smtClean="0"/>
          </a:p>
        </p:txBody>
      </p:sp>
    </p:spTree>
    <p:extLst>
      <p:ext uri="{BB962C8B-B14F-4D97-AF65-F5344CB8AC3E}">
        <p14:creationId xmlns:p14="http://schemas.microsoft.com/office/powerpoint/2010/main" val="26573264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100</a:t>
            </a:r>
          </a:p>
        </p:txBody>
      </p:sp>
      <p:sp>
        <p:nvSpPr>
          <p:cNvPr id="9219" name="Rectangle 3"/>
          <p:cNvSpPr>
            <a:spLocks noGrp="1" noChangeArrowheads="1"/>
          </p:cNvSpPr>
          <p:nvPr>
            <p:ph sz="quarter" idx="1"/>
          </p:nvPr>
        </p:nvSpPr>
        <p:spPr/>
        <p:txBody>
          <a:bodyPr/>
          <a:lstStyle/>
          <a:p>
            <a:pPr eaLnBrk="1" hangingPunct="1"/>
            <a:r>
              <a:rPr lang="en-US" altLang="en-US" dirty="0" smtClean="0"/>
              <a:t>A successive discount is a discount after a previous discount has been made. Successive discounts can lead to big savings. The price of a jacket is reduced 40%. For one </a:t>
            </a:r>
            <a:r>
              <a:rPr lang="en-US" altLang="en-US" dirty="0" smtClean="0"/>
              <a:t>Day </a:t>
            </a:r>
            <a:r>
              <a:rPr lang="en-US" altLang="en-US" dirty="0" smtClean="0"/>
              <a:t>only the reduced price is reduced another 10%. Is this the same as a 50% discount? Use an example to support your answer. </a:t>
            </a:r>
          </a:p>
          <a:p>
            <a:pPr eaLnBrk="1" hangingPunct="1"/>
            <a:endParaRPr lang="en-US" altLang="en-US" dirty="0" smtClean="0"/>
          </a:p>
        </p:txBody>
      </p:sp>
    </p:spTree>
    <p:extLst>
      <p:ext uri="{BB962C8B-B14F-4D97-AF65-F5344CB8AC3E}">
        <p14:creationId xmlns:p14="http://schemas.microsoft.com/office/powerpoint/2010/main" val="24171551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100</a:t>
            </a:r>
            <a:endParaRPr lang="en-US" dirty="0"/>
          </a:p>
        </p:txBody>
      </p:sp>
      <p:sp>
        <p:nvSpPr>
          <p:cNvPr id="3" name="Content Placeholder 2"/>
          <p:cNvSpPr>
            <a:spLocks noGrp="1"/>
          </p:cNvSpPr>
          <p:nvPr>
            <p:ph sz="quarter" idx="1"/>
          </p:nvPr>
        </p:nvSpPr>
        <p:spPr/>
        <p:txBody>
          <a:bodyPr/>
          <a:lstStyle/>
          <a:p>
            <a:r>
              <a:rPr lang="en-US" altLang="en-US" dirty="0"/>
              <a:t>Is this the same as a 50% discount? Use an example to support your answer. </a:t>
            </a:r>
            <a:endParaRPr lang="en-US" altLang="en-US" dirty="0" smtClean="0"/>
          </a:p>
          <a:p>
            <a:pPr lvl="1"/>
            <a:r>
              <a:rPr lang="en-US" altLang="en-US" dirty="0" smtClean="0">
                <a:solidFill>
                  <a:srgbClr val="FF0000"/>
                </a:solidFill>
              </a:rPr>
              <a:t>No, it is not the same.</a:t>
            </a:r>
          </a:p>
          <a:p>
            <a:pPr lvl="1"/>
            <a:r>
              <a:rPr lang="en-US" altLang="en-US" dirty="0" smtClean="0">
                <a:solidFill>
                  <a:srgbClr val="FF0000"/>
                </a:solidFill>
              </a:rPr>
              <a:t>Example:</a:t>
            </a:r>
          </a:p>
          <a:p>
            <a:pPr lvl="2"/>
            <a:r>
              <a:rPr lang="en-US" altLang="en-US" dirty="0" smtClean="0">
                <a:solidFill>
                  <a:srgbClr val="FF0000"/>
                </a:solidFill>
              </a:rPr>
              <a:t>$100 original price</a:t>
            </a:r>
          </a:p>
          <a:p>
            <a:pPr lvl="2"/>
            <a:r>
              <a:rPr lang="en-US" altLang="en-US" dirty="0" smtClean="0">
                <a:solidFill>
                  <a:srgbClr val="FF0000"/>
                </a:solidFill>
              </a:rPr>
              <a:t>40% off  leaves a $60.00 cost</a:t>
            </a:r>
          </a:p>
          <a:p>
            <a:pPr lvl="3"/>
            <a:r>
              <a:rPr lang="en-US" altLang="en-US" dirty="0" smtClean="0">
                <a:solidFill>
                  <a:srgbClr val="FF0000"/>
                </a:solidFill>
              </a:rPr>
              <a:t>Additional 10% of 60.00 is $6.00</a:t>
            </a:r>
          </a:p>
          <a:p>
            <a:pPr lvl="3"/>
            <a:r>
              <a:rPr lang="en-US" altLang="en-US" dirty="0" smtClean="0">
                <a:solidFill>
                  <a:srgbClr val="FF0000"/>
                </a:solidFill>
              </a:rPr>
              <a:t>Total Discount is $46.00 with a </a:t>
            </a:r>
            <a:r>
              <a:rPr lang="en-US" altLang="en-US" b="1" i="1" dirty="0" smtClean="0">
                <a:solidFill>
                  <a:srgbClr val="FF0000"/>
                </a:solidFill>
              </a:rPr>
              <a:t>$54.00 cost</a:t>
            </a:r>
          </a:p>
          <a:p>
            <a:pPr lvl="2"/>
            <a:r>
              <a:rPr lang="en-US" altLang="en-US" dirty="0" smtClean="0">
                <a:solidFill>
                  <a:srgbClr val="FF0000"/>
                </a:solidFill>
              </a:rPr>
              <a:t>50% off leaves a </a:t>
            </a:r>
            <a:r>
              <a:rPr lang="en-US" altLang="en-US" b="1" i="1" dirty="0" smtClean="0">
                <a:solidFill>
                  <a:srgbClr val="FF0000"/>
                </a:solidFill>
              </a:rPr>
              <a:t>$50.00 cost</a:t>
            </a:r>
            <a:endParaRPr lang="en-US" altLang="en-US" b="1" i="1" dirty="0">
              <a:solidFill>
                <a:srgbClr val="FF0000"/>
              </a:solidFill>
            </a:endParaRPr>
          </a:p>
          <a:p>
            <a:endParaRPr lang="en-US" dirty="0"/>
          </a:p>
        </p:txBody>
      </p:sp>
    </p:spTree>
    <p:extLst>
      <p:ext uri="{BB962C8B-B14F-4D97-AF65-F5344CB8AC3E}">
        <p14:creationId xmlns:p14="http://schemas.microsoft.com/office/powerpoint/2010/main" val="13136050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101</a:t>
            </a:r>
          </a:p>
        </p:txBody>
      </p:sp>
      <p:sp>
        <p:nvSpPr>
          <p:cNvPr id="10243" name="Rectangle 3"/>
          <p:cNvSpPr>
            <a:spLocks noGrp="1" noChangeArrowheads="1"/>
          </p:cNvSpPr>
          <p:nvPr>
            <p:ph sz="quarter" idx="1"/>
          </p:nvPr>
        </p:nvSpPr>
        <p:spPr/>
        <p:txBody>
          <a:bodyPr/>
          <a:lstStyle/>
          <a:p>
            <a:pPr eaLnBrk="1" hangingPunct="1"/>
            <a:r>
              <a:rPr lang="en-US" altLang="en-US" dirty="0" smtClean="0"/>
              <a:t>Buying things on sale is a great way to save money. A CD is marked 30% off the original price. The sale price is $12.60. Ignoring the sales tax, find the original price of the CD. Explain why you think it is more cost effective to purchase CD’s or download specific songs.</a:t>
            </a:r>
          </a:p>
          <a:p>
            <a:pPr eaLnBrk="1" hangingPunct="1"/>
            <a:endParaRPr lang="en-US" altLang="en-US" dirty="0" smtClean="0"/>
          </a:p>
        </p:txBody>
      </p:sp>
    </p:spTree>
    <p:extLst>
      <p:ext uri="{BB962C8B-B14F-4D97-AF65-F5344CB8AC3E}">
        <p14:creationId xmlns:p14="http://schemas.microsoft.com/office/powerpoint/2010/main" val="4022402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to </a:t>
            </a:r>
            <a:r>
              <a:rPr lang="en-US" dirty="0" smtClean="0"/>
              <a:t>Day </a:t>
            </a:r>
            <a:r>
              <a:rPr lang="en-US" dirty="0" smtClean="0"/>
              <a:t>101</a:t>
            </a:r>
            <a:endParaRPr lang="en-US" dirty="0"/>
          </a:p>
        </p:txBody>
      </p:sp>
      <p:sp>
        <p:nvSpPr>
          <p:cNvPr id="3" name="Content Placeholder 2"/>
          <p:cNvSpPr>
            <a:spLocks noGrp="1"/>
          </p:cNvSpPr>
          <p:nvPr>
            <p:ph sz="quarter" idx="1"/>
          </p:nvPr>
        </p:nvSpPr>
        <p:spPr/>
        <p:txBody>
          <a:bodyPr/>
          <a:lstStyle/>
          <a:p>
            <a:r>
              <a:rPr lang="en-US" altLang="en-US" dirty="0"/>
              <a:t> Ignoring the sales tax, find the original price of the CD</a:t>
            </a:r>
            <a:r>
              <a:rPr lang="en-US" altLang="en-US" dirty="0" smtClean="0"/>
              <a:t>.</a:t>
            </a:r>
          </a:p>
          <a:p>
            <a:pPr lvl="1"/>
            <a:r>
              <a:rPr lang="en-US" altLang="en-US" dirty="0" smtClean="0">
                <a:solidFill>
                  <a:srgbClr val="FF0000"/>
                </a:solidFill>
              </a:rPr>
              <a:t>X (70%) = 12.60</a:t>
            </a:r>
          </a:p>
          <a:p>
            <a:pPr lvl="1"/>
            <a:r>
              <a:rPr lang="en-US" altLang="en-US" dirty="0" smtClean="0">
                <a:solidFill>
                  <a:srgbClr val="FF0000"/>
                </a:solidFill>
              </a:rPr>
              <a:t>$18.00</a:t>
            </a:r>
          </a:p>
          <a:p>
            <a:r>
              <a:rPr lang="en-US" altLang="en-US" dirty="0" smtClean="0">
                <a:solidFill>
                  <a:srgbClr val="FF0000"/>
                </a:solidFill>
              </a:rPr>
              <a:t> </a:t>
            </a:r>
            <a:r>
              <a:rPr lang="en-US" altLang="en-US" dirty="0"/>
              <a:t>Explain why you think it is more cost effective to purchase CD’s or download specific songs.</a:t>
            </a:r>
          </a:p>
          <a:p>
            <a:endParaRPr lang="en-US" dirty="0">
              <a:solidFill>
                <a:srgbClr val="FF0000"/>
              </a:solidFill>
            </a:endParaRPr>
          </a:p>
        </p:txBody>
      </p:sp>
    </p:spTree>
    <p:extLst>
      <p:ext uri="{BB962C8B-B14F-4D97-AF65-F5344CB8AC3E}">
        <p14:creationId xmlns:p14="http://schemas.microsoft.com/office/powerpoint/2010/main" val="4648912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102</a:t>
            </a:r>
          </a:p>
        </p:txBody>
      </p:sp>
      <p:sp>
        <p:nvSpPr>
          <p:cNvPr id="11267" name="Rectangle 3"/>
          <p:cNvSpPr>
            <a:spLocks noGrp="1" noChangeArrowheads="1"/>
          </p:cNvSpPr>
          <p:nvPr>
            <p:ph sz="quarter" idx="1"/>
          </p:nvPr>
        </p:nvSpPr>
        <p:spPr/>
        <p:txBody>
          <a:bodyPr/>
          <a:lstStyle/>
          <a:p>
            <a:pPr eaLnBrk="1" hangingPunct="1"/>
            <a:r>
              <a:rPr lang="en-US" altLang="en-US" sz="2600" dirty="0" smtClean="0"/>
              <a:t>A “tip” is a gratuity, or a payment for good service. In most cases a tip of 15%, before sales tax is added, is acceptable. Three people went to lunch together. The bill came to $23.91, plus 6% sales tax. They decided to leave a 15% tip and divide the cost of lunch equally, each paying the same amount. How much would each person pay for lunch with tip and tax? Round to the nearest cent. In the high-end city restaurants, the expected tip can be higher, even up to 25%. What is your opinion about tipping for service? </a:t>
            </a:r>
          </a:p>
          <a:p>
            <a:pPr eaLnBrk="1" hangingPunct="1"/>
            <a:endParaRPr lang="en-US" altLang="en-US" dirty="0" smtClean="0"/>
          </a:p>
        </p:txBody>
      </p:sp>
    </p:spTree>
    <p:extLst>
      <p:ext uri="{BB962C8B-B14F-4D97-AF65-F5344CB8AC3E}">
        <p14:creationId xmlns:p14="http://schemas.microsoft.com/office/powerpoint/2010/main" val="27931575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102</a:t>
            </a:r>
            <a:endParaRPr lang="en-US" dirty="0"/>
          </a:p>
        </p:txBody>
      </p:sp>
      <p:sp>
        <p:nvSpPr>
          <p:cNvPr id="3" name="Content Placeholder 2"/>
          <p:cNvSpPr>
            <a:spLocks noGrp="1"/>
          </p:cNvSpPr>
          <p:nvPr>
            <p:ph sz="quarter" idx="1"/>
          </p:nvPr>
        </p:nvSpPr>
        <p:spPr/>
        <p:txBody>
          <a:bodyPr/>
          <a:lstStyle/>
          <a:p>
            <a:r>
              <a:rPr lang="en-US" altLang="en-US" dirty="0"/>
              <a:t>How much would each person pay for lunch with tip and tax? Round to the nearest cent</a:t>
            </a:r>
            <a:r>
              <a:rPr lang="en-US" altLang="en-US" dirty="0" smtClean="0"/>
              <a:t>.</a:t>
            </a:r>
          </a:p>
          <a:p>
            <a:pPr lvl="1"/>
            <a:r>
              <a:rPr lang="en-US" altLang="en-US" dirty="0" smtClean="0">
                <a:solidFill>
                  <a:srgbClr val="FF0000"/>
                </a:solidFill>
              </a:rPr>
              <a:t>$9.65 pp</a:t>
            </a:r>
          </a:p>
          <a:p>
            <a:r>
              <a:rPr lang="en-US" altLang="en-US" dirty="0" smtClean="0"/>
              <a:t> </a:t>
            </a:r>
            <a:r>
              <a:rPr lang="en-US" altLang="en-US" dirty="0"/>
              <a:t>In the high-end city restaurants, the expected tip can be higher, even up to 25%. What is your opinion about tipping for service? </a:t>
            </a:r>
          </a:p>
          <a:p>
            <a:endParaRPr lang="en-US" dirty="0"/>
          </a:p>
        </p:txBody>
      </p:sp>
    </p:spTree>
    <p:extLst>
      <p:ext uri="{BB962C8B-B14F-4D97-AF65-F5344CB8AC3E}">
        <p14:creationId xmlns:p14="http://schemas.microsoft.com/office/powerpoint/2010/main" val="37729050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103</a:t>
            </a:r>
          </a:p>
        </p:txBody>
      </p:sp>
      <p:sp>
        <p:nvSpPr>
          <p:cNvPr id="12291" name="Rectangle 3"/>
          <p:cNvSpPr>
            <a:spLocks noGrp="1" noChangeArrowheads="1"/>
          </p:cNvSpPr>
          <p:nvPr>
            <p:ph sz="quarter" idx="1"/>
          </p:nvPr>
        </p:nvSpPr>
        <p:spPr/>
        <p:txBody>
          <a:bodyPr/>
          <a:lstStyle/>
          <a:p>
            <a:pPr eaLnBrk="1" hangingPunct="1">
              <a:lnSpc>
                <a:spcPct val="90000"/>
              </a:lnSpc>
            </a:pPr>
            <a:r>
              <a:rPr lang="en-US" altLang="en-US" sz="2800" dirty="0" smtClean="0"/>
              <a:t>If an investment increases at about the same rate each year, the Rule of 72 may be used to estimate how many years it will take for the original amount of money to double. For example, if $1,000 is invested at an interest rate of 6%, divide 72 by 6 (6% x 100 = 6). Since the quotient is 12, it would take 12 years for the $1,000 to double. Try it with $6,000 and 10.5% - about how many years would it take to double? How does this knowledge affect how you save money for things you want? </a:t>
            </a:r>
          </a:p>
          <a:p>
            <a:pPr eaLnBrk="1" hangingPunct="1">
              <a:lnSpc>
                <a:spcPct val="90000"/>
              </a:lnSpc>
            </a:pPr>
            <a:endParaRPr lang="en-US" altLang="en-US" dirty="0" smtClean="0"/>
          </a:p>
        </p:txBody>
      </p:sp>
    </p:spTree>
    <p:extLst>
      <p:ext uri="{BB962C8B-B14F-4D97-AF65-F5344CB8AC3E}">
        <p14:creationId xmlns:p14="http://schemas.microsoft.com/office/powerpoint/2010/main" val="354703818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103</a:t>
            </a:r>
            <a:endParaRPr lang="en-US" dirty="0"/>
          </a:p>
        </p:txBody>
      </p:sp>
      <p:sp>
        <p:nvSpPr>
          <p:cNvPr id="3" name="Content Placeholder 2"/>
          <p:cNvSpPr>
            <a:spLocks noGrp="1"/>
          </p:cNvSpPr>
          <p:nvPr>
            <p:ph sz="quarter" idx="1"/>
          </p:nvPr>
        </p:nvSpPr>
        <p:spPr/>
        <p:txBody>
          <a:bodyPr/>
          <a:lstStyle/>
          <a:p>
            <a:r>
              <a:rPr lang="en-US" altLang="en-US" sz="2400" dirty="0"/>
              <a:t>Try it with $6,000 and 10.5% - about how many years would it take to double? </a:t>
            </a:r>
            <a:endParaRPr lang="en-US" altLang="en-US" sz="2400" dirty="0" smtClean="0"/>
          </a:p>
          <a:p>
            <a:pPr lvl="1"/>
            <a:r>
              <a:rPr lang="en-US" altLang="en-US" sz="2100" dirty="0" smtClean="0">
                <a:solidFill>
                  <a:srgbClr val="FF0000"/>
                </a:solidFill>
              </a:rPr>
              <a:t>About 7 years                 72 /10.5 = </a:t>
            </a:r>
            <a:r>
              <a:rPr lang="en-US" altLang="en-US" sz="2100" b="1" dirty="0" smtClean="0">
                <a:solidFill>
                  <a:srgbClr val="FF0000"/>
                </a:solidFill>
              </a:rPr>
              <a:t>6.85</a:t>
            </a:r>
          </a:p>
          <a:p>
            <a:r>
              <a:rPr lang="en-US" altLang="en-US" sz="2400" dirty="0" smtClean="0"/>
              <a:t>How </a:t>
            </a:r>
            <a:r>
              <a:rPr lang="en-US" altLang="en-US" sz="2400" dirty="0"/>
              <a:t>does this knowledge affect how you save money for things you want? </a:t>
            </a:r>
          </a:p>
          <a:p>
            <a:endParaRPr lang="en-US" dirty="0"/>
          </a:p>
        </p:txBody>
      </p:sp>
    </p:spTree>
    <p:extLst>
      <p:ext uri="{BB962C8B-B14F-4D97-AF65-F5344CB8AC3E}">
        <p14:creationId xmlns:p14="http://schemas.microsoft.com/office/powerpoint/2010/main" val="158306216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104</a:t>
            </a:r>
          </a:p>
        </p:txBody>
      </p:sp>
      <p:sp>
        <p:nvSpPr>
          <p:cNvPr id="13315" name="Rectangle 3"/>
          <p:cNvSpPr>
            <a:spLocks noGrp="1" noChangeArrowheads="1"/>
          </p:cNvSpPr>
          <p:nvPr>
            <p:ph sz="quarter" idx="1"/>
          </p:nvPr>
        </p:nvSpPr>
        <p:spPr/>
        <p:txBody>
          <a:bodyPr/>
          <a:lstStyle/>
          <a:p>
            <a:r>
              <a:rPr lang="en-US" altLang="en-US" dirty="0" smtClean="0"/>
              <a:t>Memorabilia are the kinds of things that everybody once had, but few can find years later. Because they are hard to find, such items may become worth much more money than they originally cost, TV Guide, for example. Assuming an issue of TV Guide that once sold for $0.15 now sells for $7, what is the percent of increase? What commonplace items of </a:t>
            </a:r>
            <a:r>
              <a:rPr lang="en-US" altLang="en-US" dirty="0" smtClean="0"/>
              <a:t>today </a:t>
            </a:r>
            <a:r>
              <a:rPr lang="en-US" altLang="en-US" dirty="0" smtClean="0"/>
              <a:t>do you think will become collectable in 20 years? </a:t>
            </a:r>
          </a:p>
          <a:p>
            <a:r>
              <a:rPr lang="en-US" altLang="en-US" dirty="0" smtClean="0"/>
              <a:t/>
            </a:r>
            <a:br>
              <a:rPr lang="en-US" altLang="en-US" dirty="0" smtClean="0"/>
            </a:br>
            <a:endParaRPr lang="en-US" altLang="en-US" i="1" dirty="0" smtClean="0"/>
          </a:p>
        </p:txBody>
      </p:sp>
    </p:spTree>
    <p:extLst>
      <p:ext uri="{BB962C8B-B14F-4D97-AF65-F5344CB8AC3E}">
        <p14:creationId xmlns:p14="http://schemas.microsoft.com/office/powerpoint/2010/main" val="3141530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104</a:t>
            </a:r>
            <a:endParaRPr lang="en-US" dirty="0"/>
          </a:p>
        </p:txBody>
      </p:sp>
      <p:sp>
        <p:nvSpPr>
          <p:cNvPr id="3" name="Content Placeholder 2"/>
          <p:cNvSpPr>
            <a:spLocks noGrp="1"/>
          </p:cNvSpPr>
          <p:nvPr>
            <p:ph sz="quarter" idx="1"/>
          </p:nvPr>
        </p:nvSpPr>
        <p:spPr/>
        <p:txBody>
          <a:bodyPr/>
          <a:lstStyle/>
          <a:p>
            <a:r>
              <a:rPr lang="en-US" altLang="en-US" dirty="0"/>
              <a:t>Assuming an issue of TV Guide that once sold for $0.15 now sells for $7, what is the percent of increase? </a:t>
            </a:r>
            <a:endParaRPr lang="en-US" altLang="en-US" dirty="0" smtClean="0"/>
          </a:p>
          <a:p>
            <a:pPr lvl="1"/>
            <a:r>
              <a:rPr lang="en-US" altLang="en-US" dirty="0" smtClean="0">
                <a:solidFill>
                  <a:srgbClr val="FF0000"/>
                </a:solidFill>
              </a:rPr>
              <a:t>7.00 – 0.15 = 6.85</a:t>
            </a:r>
          </a:p>
          <a:p>
            <a:pPr lvl="1"/>
            <a:r>
              <a:rPr lang="en-US" altLang="en-US" dirty="0" smtClean="0">
                <a:solidFill>
                  <a:srgbClr val="FF0000"/>
                </a:solidFill>
              </a:rPr>
              <a:t>6.85 / 0.15 x 100 = </a:t>
            </a:r>
            <a:r>
              <a:rPr lang="en-US" altLang="en-US" b="1" dirty="0" smtClean="0">
                <a:solidFill>
                  <a:srgbClr val="FF0000"/>
                </a:solidFill>
              </a:rPr>
              <a:t>4566 2/3 % or 4566.666 of increase</a:t>
            </a:r>
          </a:p>
          <a:p>
            <a:r>
              <a:rPr lang="en-US" altLang="en-US" dirty="0" smtClean="0"/>
              <a:t>What </a:t>
            </a:r>
            <a:r>
              <a:rPr lang="en-US" altLang="en-US" dirty="0"/>
              <a:t>commonplace items of </a:t>
            </a:r>
            <a:r>
              <a:rPr lang="en-US" altLang="en-US" dirty="0" smtClean="0"/>
              <a:t>today </a:t>
            </a:r>
            <a:r>
              <a:rPr lang="en-US" altLang="en-US" dirty="0"/>
              <a:t>do you think will become collectable in 20 years? </a:t>
            </a:r>
          </a:p>
          <a:p>
            <a:pPr marL="274320" lvl="1" indent="0">
              <a:buNone/>
            </a:pPr>
            <a:endParaRPr lang="en-US" dirty="0"/>
          </a:p>
        </p:txBody>
      </p:sp>
    </p:spTree>
    <p:extLst>
      <p:ext uri="{BB962C8B-B14F-4D97-AF65-F5344CB8AC3E}">
        <p14:creationId xmlns:p14="http://schemas.microsoft.com/office/powerpoint/2010/main" val="16180225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91</a:t>
            </a:r>
            <a:endParaRPr lang="en-US" dirty="0"/>
          </a:p>
        </p:txBody>
      </p:sp>
      <p:sp>
        <p:nvSpPr>
          <p:cNvPr id="3" name="Content Placeholder 2"/>
          <p:cNvSpPr>
            <a:spLocks noGrp="1"/>
          </p:cNvSpPr>
          <p:nvPr>
            <p:ph sz="quarter" idx="1"/>
          </p:nvPr>
        </p:nvSpPr>
        <p:spPr/>
        <p:txBody>
          <a:bodyPr/>
          <a:lstStyle/>
          <a:p>
            <a:pPr>
              <a:lnSpc>
                <a:spcPct val="90000"/>
              </a:lnSpc>
              <a:buNone/>
            </a:pPr>
            <a:r>
              <a:rPr lang="en-US" altLang="en-US" dirty="0"/>
              <a:t>(</a:t>
            </a:r>
            <a:r>
              <a:rPr lang="en-US" altLang="en-US" sz="3200" dirty="0"/>
              <a:t>a) 0.13 mL = </a:t>
            </a:r>
            <a:r>
              <a:rPr lang="en-US" altLang="en-US" sz="3200" dirty="0" smtClean="0">
                <a:solidFill>
                  <a:srgbClr val="FF0000"/>
                </a:solidFill>
              </a:rPr>
              <a:t>0.0013 L</a:t>
            </a:r>
            <a:endParaRPr lang="en-US" altLang="en-US" sz="3200" dirty="0">
              <a:solidFill>
                <a:srgbClr val="FF0000"/>
              </a:solidFill>
            </a:endParaRPr>
          </a:p>
          <a:p>
            <a:pPr>
              <a:lnSpc>
                <a:spcPct val="90000"/>
              </a:lnSpc>
              <a:buNone/>
            </a:pPr>
            <a:r>
              <a:rPr lang="en-US" altLang="en-US" sz="3200" dirty="0"/>
              <a:t>(b) 6 mL = </a:t>
            </a:r>
            <a:r>
              <a:rPr lang="en-US" altLang="en-US" sz="3200" dirty="0" smtClean="0">
                <a:solidFill>
                  <a:srgbClr val="FF0000"/>
                </a:solidFill>
              </a:rPr>
              <a:t>0.006 L</a:t>
            </a:r>
            <a:endParaRPr lang="en-US" altLang="en-US" sz="3200" dirty="0">
              <a:solidFill>
                <a:srgbClr val="FF0000"/>
              </a:solidFill>
            </a:endParaRPr>
          </a:p>
          <a:p>
            <a:pPr>
              <a:lnSpc>
                <a:spcPct val="90000"/>
              </a:lnSpc>
              <a:buNone/>
            </a:pPr>
            <a:r>
              <a:rPr lang="en-US" altLang="en-US" sz="3200" dirty="0"/>
              <a:t>(c) 23 L = </a:t>
            </a:r>
            <a:r>
              <a:rPr lang="en-US" altLang="en-US" sz="3200" dirty="0" smtClean="0">
                <a:solidFill>
                  <a:srgbClr val="FF0000"/>
                </a:solidFill>
              </a:rPr>
              <a:t>23000 </a:t>
            </a:r>
            <a:r>
              <a:rPr lang="en-US" altLang="en-US" sz="3200" dirty="0">
                <a:solidFill>
                  <a:srgbClr val="FF0000"/>
                </a:solidFill>
              </a:rPr>
              <a:t>mL</a:t>
            </a:r>
            <a:endParaRPr lang="en-US" altLang="en-US" sz="3200" dirty="0">
              <a:solidFill>
                <a:srgbClr val="FF0000"/>
              </a:solidFill>
              <a:cs typeface="Arial" charset="0"/>
            </a:endParaRPr>
          </a:p>
          <a:p>
            <a:endParaRPr lang="en-US" dirty="0"/>
          </a:p>
        </p:txBody>
      </p:sp>
    </p:spTree>
    <p:extLst>
      <p:ext uri="{BB962C8B-B14F-4D97-AF65-F5344CB8AC3E}">
        <p14:creationId xmlns:p14="http://schemas.microsoft.com/office/powerpoint/2010/main" val="321213693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105</a:t>
            </a:r>
          </a:p>
        </p:txBody>
      </p:sp>
      <p:sp>
        <p:nvSpPr>
          <p:cNvPr id="14339" name="Rectangle 3"/>
          <p:cNvSpPr>
            <a:spLocks noGrp="1" noChangeArrowheads="1"/>
          </p:cNvSpPr>
          <p:nvPr>
            <p:ph sz="quarter" idx="1"/>
          </p:nvPr>
        </p:nvSpPr>
        <p:spPr/>
        <p:txBody>
          <a:bodyPr/>
          <a:lstStyle/>
          <a:p>
            <a:pPr eaLnBrk="1" hangingPunct="1"/>
            <a:r>
              <a:rPr lang="en-US" altLang="en-US" sz="2800" dirty="0" smtClean="0"/>
              <a:t>Henry Ford worked to produce an inexpensive, universal car. When introduced in 1908, his Model T retailed for $850, but by 1924 – because of mass production - it was selling for $250. Find the percent of decrease and round your answer to the nearest percent. The average net income in 1928 was $6,078.93 per year. If you could save $5 a week to buy a $250 car, how long would it take you? How much would you have to save each week to buy a new economy car </a:t>
            </a:r>
            <a:r>
              <a:rPr lang="en-US" altLang="en-US" sz="2800" dirty="0" smtClean="0"/>
              <a:t>today? </a:t>
            </a:r>
            <a:endParaRPr lang="en-US" altLang="en-US" sz="2800" dirty="0" smtClean="0"/>
          </a:p>
          <a:p>
            <a:pPr eaLnBrk="1" hangingPunct="1"/>
            <a:endParaRPr lang="en-US" altLang="en-US" dirty="0" smtClean="0"/>
          </a:p>
        </p:txBody>
      </p:sp>
    </p:spTree>
    <p:extLst>
      <p:ext uri="{BB962C8B-B14F-4D97-AF65-F5344CB8AC3E}">
        <p14:creationId xmlns:p14="http://schemas.microsoft.com/office/powerpoint/2010/main" val="215878997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Day 105</a:t>
            </a:r>
            <a:endParaRPr lang="en-US" dirty="0"/>
          </a:p>
        </p:txBody>
      </p:sp>
      <p:sp>
        <p:nvSpPr>
          <p:cNvPr id="3" name="Content Placeholder 2"/>
          <p:cNvSpPr>
            <a:spLocks noGrp="1"/>
          </p:cNvSpPr>
          <p:nvPr>
            <p:ph sz="quarter" idx="1"/>
          </p:nvPr>
        </p:nvSpPr>
        <p:spPr/>
        <p:txBody>
          <a:bodyPr/>
          <a:lstStyle/>
          <a:p>
            <a:r>
              <a:rPr lang="en-US" altLang="en-US" sz="2400" dirty="0"/>
              <a:t>Find the percent of decrease and round your answer to the nearest percent. </a:t>
            </a:r>
            <a:endParaRPr lang="en-US" altLang="en-US" sz="2400" dirty="0" smtClean="0"/>
          </a:p>
          <a:p>
            <a:pPr lvl="1"/>
            <a:r>
              <a:rPr lang="en-US" altLang="en-US" sz="2100" dirty="0" smtClean="0">
                <a:solidFill>
                  <a:srgbClr val="FF0000"/>
                </a:solidFill>
              </a:rPr>
              <a:t>850-250 = 600</a:t>
            </a:r>
          </a:p>
          <a:p>
            <a:pPr lvl="1"/>
            <a:r>
              <a:rPr lang="en-US" altLang="en-US" sz="2100" dirty="0" smtClean="0">
                <a:solidFill>
                  <a:srgbClr val="FF0000"/>
                </a:solidFill>
              </a:rPr>
              <a:t>600/850 x 100 = 70.59% rounded to 71% of decrease</a:t>
            </a:r>
          </a:p>
          <a:p>
            <a:r>
              <a:rPr lang="en-US" altLang="en-US" sz="2400" dirty="0" smtClean="0"/>
              <a:t>The </a:t>
            </a:r>
            <a:r>
              <a:rPr lang="en-US" altLang="en-US" sz="2400" dirty="0"/>
              <a:t>average net income in 1928 was $6,078.93 per year. If you could save $5 a week to buy a $250 car, how long would it take you? How much would you have to save each week to buy a new economy car </a:t>
            </a:r>
            <a:r>
              <a:rPr lang="en-US" altLang="en-US" sz="2400" dirty="0" smtClean="0"/>
              <a:t>today? </a:t>
            </a:r>
            <a:endParaRPr lang="en-US" altLang="en-US" sz="2400" dirty="0" smtClean="0"/>
          </a:p>
          <a:p>
            <a:pPr lvl="1"/>
            <a:r>
              <a:rPr lang="en-US" altLang="en-US" sz="2100" dirty="0" smtClean="0">
                <a:solidFill>
                  <a:srgbClr val="FF0000"/>
                </a:solidFill>
              </a:rPr>
              <a:t>6078.93 / 5 = 50 weeks of saving</a:t>
            </a:r>
            <a:endParaRPr lang="en-US" altLang="en-US" sz="2100" dirty="0">
              <a:solidFill>
                <a:srgbClr val="FF0000"/>
              </a:solidFill>
            </a:endParaRPr>
          </a:p>
          <a:p>
            <a:endParaRPr lang="en-US" dirty="0"/>
          </a:p>
        </p:txBody>
      </p:sp>
    </p:spTree>
    <p:extLst>
      <p:ext uri="{BB962C8B-B14F-4D97-AF65-F5344CB8AC3E}">
        <p14:creationId xmlns:p14="http://schemas.microsoft.com/office/powerpoint/2010/main" val="34424127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106</a:t>
            </a:r>
          </a:p>
        </p:txBody>
      </p:sp>
      <p:sp>
        <p:nvSpPr>
          <p:cNvPr id="15363" name="Rectangle 3"/>
          <p:cNvSpPr>
            <a:spLocks noGrp="1" noChangeArrowheads="1"/>
          </p:cNvSpPr>
          <p:nvPr>
            <p:ph sz="quarter" idx="1"/>
          </p:nvPr>
        </p:nvSpPr>
        <p:spPr/>
        <p:txBody>
          <a:bodyPr/>
          <a:lstStyle/>
          <a:p>
            <a:pPr eaLnBrk="1" hangingPunct="1"/>
            <a:r>
              <a:rPr lang="en-US" altLang="en-US" sz="2800" dirty="0" smtClean="0"/>
              <a:t>Prepackaging is common in supermarkets. A prepackaged item has been cut, weighed, and priced to make shopping more convenient for customers. According to the label on the package of turkey, the turkey weighs 14.56 pounds. It is priced $0.79 per pound. Find the cost of the turkey and round your answer up to the penny. If you buy in bulk, you get a lower price per pound. If you buy 20 pounds the cost is $0.60 per pound, how much more will it cost you? Is it cost effective to purchase in bulk? </a:t>
            </a:r>
          </a:p>
          <a:p>
            <a:pPr eaLnBrk="1" hangingPunct="1"/>
            <a:endParaRPr lang="en-US" altLang="en-US" dirty="0" smtClean="0"/>
          </a:p>
        </p:txBody>
      </p:sp>
    </p:spTree>
    <p:extLst>
      <p:ext uri="{BB962C8B-B14F-4D97-AF65-F5344CB8AC3E}">
        <p14:creationId xmlns:p14="http://schemas.microsoft.com/office/powerpoint/2010/main" val="202320191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to </a:t>
            </a:r>
            <a:r>
              <a:rPr lang="en-US" dirty="0" smtClean="0"/>
              <a:t>Day </a:t>
            </a:r>
            <a:r>
              <a:rPr lang="en-US" dirty="0" smtClean="0"/>
              <a:t>106</a:t>
            </a:r>
            <a:endParaRPr lang="en-US" dirty="0"/>
          </a:p>
        </p:txBody>
      </p:sp>
      <p:sp>
        <p:nvSpPr>
          <p:cNvPr id="3" name="Content Placeholder 2"/>
          <p:cNvSpPr>
            <a:spLocks noGrp="1"/>
          </p:cNvSpPr>
          <p:nvPr>
            <p:ph sz="quarter" idx="1"/>
          </p:nvPr>
        </p:nvSpPr>
        <p:spPr/>
        <p:txBody>
          <a:bodyPr/>
          <a:lstStyle/>
          <a:p>
            <a:r>
              <a:rPr lang="en-US" altLang="en-US" sz="2400" dirty="0"/>
              <a:t>Find the cost of the turkey and round your answer up to the penny. </a:t>
            </a:r>
            <a:endParaRPr lang="en-US" altLang="en-US" sz="2400" dirty="0" smtClean="0"/>
          </a:p>
          <a:p>
            <a:pPr lvl="1"/>
            <a:r>
              <a:rPr lang="en-US" altLang="en-US" sz="2100" dirty="0" smtClean="0">
                <a:solidFill>
                  <a:srgbClr val="FF0000"/>
                </a:solidFill>
              </a:rPr>
              <a:t>$11.51</a:t>
            </a:r>
          </a:p>
          <a:p>
            <a:r>
              <a:rPr lang="en-US" altLang="en-US" sz="2400" dirty="0" smtClean="0"/>
              <a:t>If </a:t>
            </a:r>
            <a:r>
              <a:rPr lang="en-US" altLang="en-US" sz="2400" dirty="0"/>
              <a:t>you buy in bulk, you get a lower price per pound. If you buy 20 pounds the cost is $0.60 per pound, how much more will it cost you? </a:t>
            </a:r>
            <a:endParaRPr lang="en-US" altLang="en-US" sz="2400" dirty="0" smtClean="0"/>
          </a:p>
          <a:p>
            <a:r>
              <a:rPr lang="en-US" altLang="en-US" sz="2400" dirty="0" smtClean="0">
                <a:solidFill>
                  <a:srgbClr val="FF0000"/>
                </a:solidFill>
              </a:rPr>
              <a:t>20 x 0.60 = 12.00</a:t>
            </a:r>
          </a:p>
          <a:p>
            <a:r>
              <a:rPr lang="en-US" altLang="en-US" sz="2400" dirty="0" smtClean="0">
                <a:solidFill>
                  <a:srgbClr val="FF0000"/>
                </a:solidFill>
              </a:rPr>
              <a:t>12.00 – 11 51 = $0.49 extra cost</a:t>
            </a:r>
          </a:p>
          <a:p>
            <a:r>
              <a:rPr lang="en-US" altLang="en-US" sz="2400" dirty="0" smtClean="0"/>
              <a:t>Is </a:t>
            </a:r>
            <a:r>
              <a:rPr lang="en-US" altLang="en-US" sz="2400" dirty="0"/>
              <a:t>it cost effective to purchase in bulk? </a:t>
            </a:r>
          </a:p>
          <a:p>
            <a:endParaRPr lang="en-US" dirty="0"/>
          </a:p>
        </p:txBody>
      </p:sp>
    </p:spTree>
    <p:extLst>
      <p:ext uri="{BB962C8B-B14F-4D97-AF65-F5344CB8AC3E}">
        <p14:creationId xmlns:p14="http://schemas.microsoft.com/office/powerpoint/2010/main" val="392727620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107</a:t>
            </a:r>
          </a:p>
        </p:txBody>
      </p:sp>
      <p:sp>
        <p:nvSpPr>
          <p:cNvPr id="16387" name="Rectangle 3"/>
          <p:cNvSpPr>
            <a:spLocks noGrp="1" noChangeArrowheads="1"/>
          </p:cNvSpPr>
          <p:nvPr>
            <p:ph sz="quarter" idx="1"/>
          </p:nvPr>
        </p:nvSpPr>
        <p:spPr/>
        <p:txBody>
          <a:bodyPr/>
          <a:lstStyle/>
          <a:p>
            <a:pPr eaLnBrk="1" hangingPunct="1"/>
            <a:r>
              <a:rPr lang="en-US" altLang="en-US" dirty="0" smtClean="0"/>
              <a:t>Environmentalists estimate that during a lifetime, an average person will throw away garbage that is equivalent to 600 times his or her adult weight. Using this information, about how much would an adult who threw away 54 tons of trash weigh? What kinds of waste products are produced in your industry? What is the cost of their removal or recycling?</a:t>
            </a:r>
          </a:p>
          <a:p>
            <a:pPr eaLnBrk="1" hangingPunct="1"/>
            <a:endParaRPr lang="en-US" altLang="en-US" dirty="0" smtClean="0"/>
          </a:p>
        </p:txBody>
      </p:sp>
    </p:spTree>
    <p:extLst>
      <p:ext uri="{BB962C8B-B14F-4D97-AF65-F5344CB8AC3E}">
        <p14:creationId xmlns:p14="http://schemas.microsoft.com/office/powerpoint/2010/main" val="364187239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107</a:t>
            </a:r>
            <a:endParaRPr lang="en-US" dirty="0"/>
          </a:p>
        </p:txBody>
      </p:sp>
      <p:sp>
        <p:nvSpPr>
          <p:cNvPr id="3" name="Content Placeholder 2"/>
          <p:cNvSpPr>
            <a:spLocks noGrp="1"/>
          </p:cNvSpPr>
          <p:nvPr>
            <p:ph sz="quarter" idx="1"/>
          </p:nvPr>
        </p:nvSpPr>
        <p:spPr/>
        <p:txBody>
          <a:bodyPr/>
          <a:lstStyle/>
          <a:p>
            <a:r>
              <a:rPr lang="en-US" altLang="en-US" dirty="0"/>
              <a:t>Using this information, about how much would an adult who threw away 54 tons of trash weigh? </a:t>
            </a:r>
            <a:endParaRPr lang="en-US" altLang="en-US" dirty="0" smtClean="0"/>
          </a:p>
          <a:p>
            <a:pPr lvl="1"/>
            <a:r>
              <a:rPr lang="en-US" altLang="en-US" dirty="0" smtClean="0">
                <a:solidFill>
                  <a:srgbClr val="FF0000"/>
                </a:solidFill>
              </a:rPr>
              <a:t>1 ton = 2000 </a:t>
            </a:r>
            <a:r>
              <a:rPr lang="en-US" altLang="en-US" dirty="0" err="1" smtClean="0">
                <a:solidFill>
                  <a:srgbClr val="FF0000"/>
                </a:solidFill>
              </a:rPr>
              <a:t>lbs</a:t>
            </a:r>
            <a:endParaRPr lang="en-US" altLang="en-US" dirty="0" smtClean="0">
              <a:solidFill>
                <a:srgbClr val="FF0000"/>
              </a:solidFill>
            </a:endParaRPr>
          </a:p>
          <a:p>
            <a:pPr lvl="1"/>
            <a:r>
              <a:rPr lang="en-US" altLang="en-US" dirty="0" smtClean="0">
                <a:solidFill>
                  <a:srgbClr val="FF0000"/>
                </a:solidFill>
              </a:rPr>
              <a:t>(54 x 2000)/600 = </a:t>
            </a:r>
            <a:r>
              <a:rPr lang="en-US" altLang="en-US" b="1" dirty="0" smtClean="0">
                <a:solidFill>
                  <a:srgbClr val="FF0000"/>
                </a:solidFill>
              </a:rPr>
              <a:t>180 </a:t>
            </a:r>
            <a:r>
              <a:rPr lang="en-US" altLang="en-US" b="1" dirty="0" err="1" smtClean="0">
                <a:solidFill>
                  <a:srgbClr val="FF0000"/>
                </a:solidFill>
              </a:rPr>
              <a:t>lbs</a:t>
            </a:r>
            <a:endParaRPr lang="en-US" altLang="en-US" b="1" dirty="0" smtClean="0">
              <a:solidFill>
                <a:srgbClr val="FF0000"/>
              </a:solidFill>
            </a:endParaRPr>
          </a:p>
          <a:p>
            <a:r>
              <a:rPr lang="en-US" altLang="en-US" dirty="0" smtClean="0"/>
              <a:t>What </a:t>
            </a:r>
            <a:r>
              <a:rPr lang="en-US" altLang="en-US" dirty="0"/>
              <a:t>kinds of waste products are produced in your industry? </a:t>
            </a:r>
            <a:endParaRPr lang="en-US" altLang="en-US" dirty="0" smtClean="0"/>
          </a:p>
          <a:p>
            <a:r>
              <a:rPr lang="en-US" altLang="en-US" dirty="0" smtClean="0"/>
              <a:t>What </a:t>
            </a:r>
            <a:r>
              <a:rPr lang="en-US" altLang="en-US" dirty="0"/>
              <a:t>is the cost of their removal or recycling?</a:t>
            </a:r>
          </a:p>
        </p:txBody>
      </p:sp>
    </p:spTree>
    <p:extLst>
      <p:ext uri="{BB962C8B-B14F-4D97-AF65-F5344CB8AC3E}">
        <p14:creationId xmlns:p14="http://schemas.microsoft.com/office/powerpoint/2010/main" val="219298302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108</a:t>
            </a:r>
          </a:p>
        </p:txBody>
      </p:sp>
      <p:sp>
        <p:nvSpPr>
          <p:cNvPr id="17411" name="Rectangle 3"/>
          <p:cNvSpPr>
            <a:spLocks noGrp="1" noChangeArrowheads="1"/>
          </p:cNvSpPr>
          <p:nvPr>
            <p:ph sz="quarter" idx="1"/>
          </p:nvPr>
        </p:nvSpPr>
        <p:spPr/>
        <p:txBody>
          <a:bodyPr/>
          <a:lstStyle/>
          <a:p>
            <a:pPr eaLnBrk="1" hangingPunct="1"/>
            <a:r>
              <a:rPr lang="en-US" altLang="en-US" dirty="0" smtClean="0"/>
              <a:t>Bamboo, a tall, treelike grass found in tropical or semitropical regions, may grow as much as 1.5 feet per </a:t>
            </a:r>
            <a:r>
              <a:rPr lang="en-US" altLang="en-US" dirty="0" smtClean="0"/>
              <a:t>Day. </a:t>
            </a:r>
            <a:r>
              <a:rPr lang="en-US" altLang="en-US" dirty="0" smtClean="0"/>
              <a:t>It may reach a maximum height of 120 feet. If bamboo grows at its fastest rate, how long would it take to reach its maximum height? Using bamboo is considered environmentally positive. Do you agree with this and why?</a:t>
            </a:r>
          </a:p>
          <a:p>
            <a:pPr eaLnBrk="1" hangingPunct="1"/>
            <a:endParaRPr lang="en-US" altLang="en-US" dirty="0" smtClean="0"/>
          </a:p>
        </p:txBody>
      </p:sp>
    </p:spTree>
    <p:extLst>
      <p:ext uri="{BB962C8B-B14F-4D97-AF65-F5344CB8AC3E}">
        <p14:creationId xmlns:p14="http://schemas.microsoft.com/office/powerpoint/2010/main" val="316678931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to </a:t>
            </a:r>
            <a:r>
              <a:rPr lang="en-US" dirty="0" smtClean="0"/>
              <a:t>Day </a:t>
            </a:r>
            <a:r>
              <a:rPr lang="en-US" dirty="0" smtClean="0"/>
              <a:t>108</a:t>
            </a:r>
            <a:endParaRPr lang="en-US" dirty="0"/>
          </a:p>
        </p:txBody>
      </p:sp>
      <p:sp>
        <p:nvSpPr>
          <p:cNvPr id="3" name="Content Placeholder 2"/>
          <p:cNvSpPr>
            <a:spLocks noGrp="1"/>
          </p:cNvSpPr>
          <p:nvPr>
            <p:ph sz="quarter" idx="1"/>
          </p:nvPr>
        </p:nvSpPr>
        <p:spPr/>
        <p:txBody>
          <a:bodyPr/>
          <a:lstStyle/>
          <a:p>
            <a:r>
              <a:rPr lang="en-US" altLang="en-US" dirty="0"/>
              <a:t>If bamboo grows at its fastest rate, how long would it take to reach its maximum height? </a:t>
            </a:r>
            <a:endParaRPr lang="en-US" altLang="en-US" dirty="0" smtClean="0"/>
          </a:p>
          <a:p>
            <a:pPr lvl="1"/>
            <a:r>
              <a:rPr lang="en-US" altLang="en-US" dirty="0" smtClean="0">
                <a:solidFill>
                  <a:srgbClr val="FF0000"/>
                </a:solidFill>
              </a:rPr>
              <a:t>120 / 15 = </a:t>
            </a:r>
            <a:r>
              <a:rPr lang="en-US" altLang="en-US" b="1" dirty="0" smtClean="0">
                <a:solidFill>
                  <a:srgbClr val="FF0000"/>
                </a:solidFill>
              </a:rPr>
              <a:t>80 </a:t>
            </a:r>
            <a:r>
              <a:rPr lang="en-US" altLang="en-US" b="1" dirty="0" smtClean="0">
                <a:solidFill>
                  <a:srgbClr val="FF0000"/>
                </a:solidFill>
              </a:rPr>
              <a:t>Days</a:t>
            </a:r>
            <a:endParaRPr lang="en-US" altLang="en-US" b="1" dirty="0" smtClean="0">
              <a:solidFill>
                <a:srgbClr val="FF0000"/>
              </a:solidFill>
            </a:endParaRPr>
          </a:p>
          <a:p>
            <a:r>
              <a:rPr lang="en-US" altLang="en-US" dirty="0" smtClean="0"/>
              <a:t>Using </a:t>
            </a:r>
            <a:r>
              <a:rPr lang="en-US" altLang="en-US" dirty="0"/>
              <a:t>bamboo is considered environmentally positive. Do you agree with this and why?</a:t>
            </a:r>
          </a:p>
          <a:p>
            <a:endParaRPr lang="en-US" dirty="0"/>
          </a:p>
        </p:txBody>
      </p:sp>
    </p:spTree>
    <p:extLst>
      <p:ext uri="{BB962C8B-B14F-4D97-AF65-F5344CB8AC3E}">
        <p14:creationId xmlns:p14="http://schemas.microsoft.com/office/powerpoint/2010/main" val="151159482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109</a:t>
            </a:r>
          </a:p>
        </p:txBody>
      </p:sp>
      <p:sp>
        <p:nvSpPr>
          <p:cNvPr id="18435" name="Rectangle 3"/>
          <p:cNvSpPr>
            <a:spLocks noGrp="1" noChangeArrowheads="1"/>
          </p:cNvSpPr>
          <p:nvPr>
            <p:ph sz="quarter" idx="1"/>
          </p:nvPr>
        </p:nvSpPr>
        <p:spPr/>
        <p:txBody>
          <a:bodyPr/>
          <a:lstStyle/>
          <a:p>
            <a:pPr eaLnBrk="1" hangingPunct="1"/>
            <a:r>
              <a:rPr lang="en-US" altLang="en-US" dirty="0" smtClean="0"/>
              <a:t>Kathy plans to cook a turkey dinner for her family. The turkey, which weighs about 16 pounds, takes about 6 hours to cook. Before serving, however; it must set 30 minutes.  About what time should Kathy start to cook the turkey if she wants dinner to begin at 7 PM? Why is timing important in preparing food? </a:t>
            </a:r>
          </a:p>
          <a:p>
            <a:pPr eaLnBrk="1" hangingPunct="1"/>
            <a:endParaRPr lang="en-US" altLang="en-US" dirty="0" smtClean="0"/>
          </a:p>
        </p:txBody>
      </p:sp>
    </p:spTree>
    <p:extLst>
      <p:ext uri="{BB962C8B-B14F-4D97-AF65-F5344CB8AC3E}">
        <p14:creationId xmlns:p14="http://schemas.microsoft.com/office/powerpoint/2010/main" val="164757731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to </a:t>
            </a:r>
            <a:r>
              <a:rPr lang="en-US" dirty="0" smtClean="0"/>
              <a:t>Day </a:t>
            </a:r>
            <a:r>
              <a:rPr lang="en-US" dirty="0" smtClean="0"/>
              <a:t>109</a:t>
            </a:r>
            <a:endParaRPr lang="en-US" dirty="0"/>
          </a:p>
        </p:txBody>
      </p:sp>
      <p:sp>
        <p:nvSpPr>
          <p:cNvPr id="3" name="Content Placeholder 2"/>
          <p:cNvSpPr>
            <a:spLocks noGrp="1"/>
          </p:cNvSpPr>
          <p:nvPr>
            <p:ph sz="quarter" idx="1"/>
          </p:nvPr>
        </p:nvSpPr>
        <p:spPr/>
        <p:txBody>
          <a:bodyPr/>
          <a:lstStyle/>
          <a:p>
            <a:r>
              <a:rPr lang="en-US" altLang="en-US" dirty="0"/>
              <a:t>About what time should Kathy start to cook the turkey if she wants dinner to begin at 7 PM</a:t>
            </a:r>
            <a:r>
              <a:rPr lang="en-US" altLang="en-US" dirty="0" smtClean="0"/>
              <a:t>?</a:t>
            </a:r>
          </a:p>
          <a:p>
            <a:pPr lvl="1"/>
            <a:r>
              <a:rPr lang="en-US" altLang="en-US" dirty="0" smtClean="0">
                <a:solidFill>
                  <a:srgbClr val="FF0000"/>
                </a:solidFill>
              </a:rPr>
              <a:t>12:30 PM</a:t>
            </a:r>
            <a:r>
              <a:rPr lang="en-US" altLang="en-US" dirty="0" smtClean="0"/>
              <a:t> </a:t>
            </a:r>
          </a:p>
          <a:p>
            <a:r>
              <a:rPr lang="en-US" altLang="en-US" dirty="0" smtClean="0"/>
              <a:t>Why </a:t>
            </a:r>
            <a:r>
              <a:rPr lang="en-US" altLang="en-US" dirty="0"/>
              <a:t>is timing important in preparing food? </a:t>
            </a:r>
          </a:p>
          <a:p>
            <a:endParaRPr lang="en-US" dirty="0"/>
          </a:p>
        </p:txBody>
      </p:sp>
    </p:spTree>
    <p:extLst>
      <p:ext uri="{BB962C8B-B14F-4D97-AF65-F5344CB8AC3E}">
        <p14:creationId xmlns:p14="http://schemas.microsoft.com/office/powerpoint/2010/main" val="19695265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92</a:t>
            </a:r>
          </a:p>
        </p:txBody>
      </p:sp>
      <p:sp>
        <p:nvSpPr>
          <p:cNvPr id="22531" name="Rectangle 3"/>
          <p:cNvSpPr>
            <a:spLocks noGrp="1" noChangeArrowheads="1"/>
          </p:cNvSpPr>
          <p:nvPr>
            <p:ph sz="quarter" idx="1"/>
          </p:nvPr>
        </p:nvSpPr>
        <p:spPr/>
        <p:txBody>
          <a:bodyPr/>
          <a:lstStyle/>
          <a:p>
            <a:r>
              <a:rPr lang="en-US" altLang="en-US" dirty="0" smtClean="0"/>
              <a:t>A 10-gallon hat is the name for the large hat that many cowboys of the Old West wore. Although this hat was big, it only held about ¾ of a gallon. How many quarts did the 10-gallon hat actually hold? How many liters? How many milliliters? (1 gallon ≈ 3.8 liters)</a:t>
            </a:r>
          </a:p>
        </p:txBody>
      </p:sp>
    </p:spTree>
    <p:extLst>
      <p:ext uri="{BB962C8B-B14F-4D97-AF65-F5344CB8AC3E}">
        <p14:creationId xmlns:p14="http://schemas.microsoft.com/office/powerpoint/2010/main" val="203483365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110</a:t>
            </a:r>
          </a:p>
        </p:txBody>
      </p:sp>
      <p:sp>
        <p:nvSpPr>
          <p:cNvPr id="19459" name="Rectangle 3"/>
          <p:cNvSpPr>
            <a:spLocks noGrp="1" noChangeArrowheads="1"/>
          </p:cNvSpPr>
          <p:nvPr>
            <p:ph sz="quarter" idx="1"/>
          </p:nvPr>
        </p:nvSpPr>
        <p:spPr/>
        <p:txBody>
          <a:bodyPr/>
          <a:lstStyle/>
          <a:p>
            <a:pPr eaLnBrk="1" hangingPunct="1"/>
            <a:r>
              <a:rPr lang="en-US" altLang="en-US" dirty="0" smtClean="0"/>
              <a:t>Math Textbook vs. Real World. Suppose Sam runs a lap around the high school track in 2.5 minutes. How long will it take him to run 6.5 laps - the math textbook answer would be 16.25 minutes. In real life this answer is possible, but unlikely. What would you estimate as a realistic time for the 6.5 laps? Why is there a difference between the math textbook and real life? </a:t>
            </a:r>
          </a:p>
          <a:p>
            <a:pPr eaLnBrk="1" hangingPunct="1"/>
            <a:endParaRPr lang="en-US" altLang="en-US" dirty="0" smtClean="0"/>
          </a:p>
        </p:txBody>
      </p:sp>
    </p:spTree>
    <p:extLst>
      <p:ext uri="{BB962C8B-B14F-4D97-AF65-F5344CB8AC3E}">
        <p14:creationId xmlns:p14="http://schemas.microsoft.com/office/powerpoint/2010/main" val="146513488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to </a:t>
            </a:r>
            <a:r>
              <a:rPr lang="en-US" dirty="0" smtClean="0"/>
              <a:t>Day </a:t>
            </a:r>
            <a:r>
              <a:rPr lang="en-US" dirty="0" smtClean="0"/>
              <a:t>110</a:t>
            </a:r>
            <a:endParaRPr lang="en-US" dirty="0"/>
          </a:p>
        </p:txBody>
      </p:sp>
      <p:sp>
        <p:nvSpPr>
          <p:cNvPr id="3" name="Content Placeholder 2"/>
          <p:cNvSpPr>
            <a:spLocks noGrp="1"/>
          </p:cNvSpPr>
          <p:nvPr>
            <p:ph sz="quarter" idx="1"/>
          </p:nvPr>
        </p:nvSpPr>
        <p:spPr/>
        <p:txBody>
          <a:bodyPr/>
          <a:lstStyle/>
          <a:p>
            <a:r>
              <a:rPr lang="en-US" altLang="en-US" dirty="0"/>
              <a:t>What would you estimate as a realistic time for the 6.5 laps? </a:t>
            </a:r>
            <a:endParaRPr lang="en-US" altLang="en-US" dirty="0" smtClean="0"/>
          </a:p>
          <a:p>
            <a:pPr lvl="1"/>
            <a:r>
              <a:rPr lang="en-US" altLang="en-US" dirty="0" smtClean="0">
                <a:solidFill>
                  <a:srgbClr val="FF0000"/>
                </a:solidFill>
              </a:rPr>
              <a:t>Variable answer and questions!</a:t>
            </a:r>
          </a:p>
          <a:p>
            <a:r>
              <a:rPr lang="en-US" altLang="en-US" dirty="0" smtClean="0"/>
              <a:t>Why </a:t>
            </a:r>
            <a:r>
              <a:rPr lang="en-US" altLang="en-US" dirty="0"/>
              <a:t>is there a difference between the math textbook and real life? </a:t>
            </a:r>
          </a:p>
          <a:p>
            <a:endParaRPr lang="en-US" dirty="0"/>
          </a:p>
        </p:txBody>
      </p:sp>
    </p:spTree>
    <p:extLst>
      <p:ext uri="{BB962C8B-B14F-4D97-AF65-F5344CB8AC3E}">
        <p14:creationId xmlns:p14="http://schemas.microsoft.com/office/powerpoint/2010/main" val="27615543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111</a:t>
            </a:r>
          </a:p>
        </p:txBody>
      </p:sp>
      <p:sp>
        <p:nvSpPr>
          <p:cNvPr id="20483" name="Rectangle 3"/>
          <p:cNvSpPr>
            <a:spLocks noGrp="1" noChangeArrowheads="1"/>
          </p:cNvSpPr>
          <p:nvPr>
            <p:ph sz="quarter" idx="1"/>
          </p:nvPr>
        </p:nvSpPr>
        <p:spPr/>
        <p:txBody>
          <a:bodyPr/>
          <a:lstStyle/>
          <a:p>
            <a:pPr eaLnBrk="1" hangingPunct="1"/>
            <a:r>
              <a:rPr lang="en-US" altLang="en-US" dirty="0" smtClean="0"/>
              <a:t>An average adult’s heart beats 80 times per minute. An average canary’s heart beats 130 times in 12 seconds. Of the two heartbeats above, which is faster, and about how many times as fast is it? Does your answer make sense? Explain why or why not.</a:t>
            </a:r>
          </a:p>
          <a:p>
            <a:pPr eaLnBrk="1" hangingPunct="1"/>
            <a:endParaRPr lang="en-US" altLang="en-US" dirty="0" smtClean="0"/>
          </a:p>
        </p:txBody>
      </p:sp>
    </p:spTree>
    <p:extLst>
      <p:ext uri="{BB962C8B-B14F-4D97-AF65-F5344CB8AC3E}">
        <p14:creationId xmlns:p14="http://schemas.microsoft.com/office/powerpoint/2010/main" val="131397714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to </a:t>
            </a:r>
            <a:r>
              <a:rPr lang="en-US" dirty="0" smtClean="0"/>
              <a:t>Day </a:t>
            </a:r>
            <a:r>
              <a:rPr lang="en-US" dirty="0" smtClean="0"/>
              <a:t>111</a:t>
            </a:r>
            <a:endParaRPr lang="en-US" dirty="0"/>
          </a:p>
        </p:txBody>
      </p:sp>
      <p:sp>
        <p:nvSpPr>
          <p:cNvPr id="3" name="Content Placeholder 2"/>
          <p:cNvSpPr>
            <a:spLocks noGrp="1"/>
          </p:cNvSpPr>
          <p:nvPr>
            <p:ph sz="quarter" idx="1"/>
          </p:nvPr>
        </p:nvSpPr>
        <p:spPr/>
        <p:txBody>
          <a:bodyPr/>
          <a:lstStyle/>
          <a:p>
            <a:r>
              <a:rPr lang="en-US" altLang="en-US" dirty="0"/>
              <a:t>Of the two heartbeats above, which is faster, and about how many times as fast is it? </a:t>
            </a:r>
            <a:endParaRPr lang="en-US" altLang="en-US" dirty="0" smtClean="0"/>
          </a:p>
          <a:p>
            <a:pPr lvl="1"/>
            <a:r>
              <a:rPr lang="en-US" altLang="en-US" dirty="0" smtClean="0">
                <a:solidFill>
                  <a:srgbClr val="FF0000"/>
                </a:solidFill>
              </a:rPr>
              <a:t>Set up a proportion and solve for the missing value</a:t>
            </a:r>
          </a:p>
          <a:p>
            <a:pPr lvl="1"/>
            <a:r>
              <a:rPr lang="en-US" altLang="en-US" dirty="0" smtClean="0">
                <a:solidFill>
                  <a:srgbClr val="FF0000"/>
                </a:solidFill>
              </a:rPr>
              <a:t>130 times : 12 seconds = X : 60 seconds         </a:t>
            </a:r>
          </a:p>
          <a:p>
            <a:pPr lvl="1"/>
            <a:r>
              <a:rPr lang="en-US" altLang="en-US" dirty="0" smtClean="0">
                <a:solidFill>
                  <a:srgbClr val="FF0000"/>
                </a:solidFill>
              </a:rPr>
              <a:t>Canary  is 650 bpm which is 8 times faster</a:t>
            </a:r>
          </a:p>
          <a:p>
            <a:r>
              <a:rPr lang="en-US" altLang="en-US" dirty="0" smtClean="0"/>
              <a:t>Does </a:t>
            </a:r>
            <a:r>
              <a:rPr lang="en-US" altLang="en-US" dirty="0"/>
              <a:t>your answer make sense? </a:t>
            </a:r>
            <a:endParaRPr lang="en-US" altLang="en-US" dirty="0" smtClean="0"/>
          </a:p>
          <a:p>
            <a:r>
              <a:rPr lang="en-US" altLang="en-US" dirty="0" smtClean="0"/>
              <a:t>Explain </a:t>
            </a:r>
            <a:r>
              <a:rPr lang="en-US" altLang="en-US" dirty="0"/>
              <a:t>why or why not.</a:t>
            </a:r>
          </a:p>
          <a:p>
            <a:endParaRPr lang="en-US" dirty="0"/>
          </a:p>
        </p:txBody>
      </p:sp>
    </p:spTree>
    <p:extLst>
      <p:ext uri="{BB962C8B-B14F-4D97-AF65-F5344CB8AC3E}">
        <p14:creationId xmlns:p14="http://schemas.microsoft.com/office/powerpoint/2010/main" val="146199872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112</a:t>
            </a:r>
          </a:p>
        </p:txBody>
      </p:sp>
      <p:sp>
        <p:nvSpPr>
          <p:cNvPr id="21507" name="Rectangle 3"/>
          <p:cNvSpPr>
            <a:spLocks noGrp="1" noChangeArrowheads="1"/>
          </p:cNvSpPr>
          <p:nvPr>
            <p:ph sz="quarter" idx="1"/>
          </p:nvPr>
        </p:nvSpPr>
        <p:spPr/>
        <p:txBody>
          <a:bodyPr/>
          <a:lstStyle/>
          <a:p>
            <a:pPr eaLnBrk="1" hangingPunct="1">
              <a:lnSpc>
                <a:spcPct val="90000"/>
              </a:lnSpc>
            </a:pPr>
            <a:r>
              <a:rPr lang="en-US" altLang="en-US" dirty="0" smtClean="0"/>
              <a:t>The escape velocity is the minimum velocity (speed) that an object needs to overcome the pull of gravity from another object. For a spacecraft to leave Earth, it would need to achieve an escape velocity of about 7 miles per second. This is faster than the speed of sound, which travels at about 760 miles per hour (at 0°C). Express the Earth’s escape velocity in miles per hour. About how many times the speed of sound is this? Explain how you solved this problem. </a:t>
            </a:r>
          </a:p>
          <a:p>
            <a:pPr eaLnBrk="1" hangingPunct="1">
              <a:lnSpc>
                <a:spcPct val="90000"/>
              </a:lnSpc>
            </a:pPr>
            <a:endParaRPr lang="en-US" altLang="en-US" dirty="0" smtClean="0">
              <a:cs typeface="Arial" charset="0"/>
            </a:endParaRPr>
          </a:p>
        </p:txBody>
      </p:sp>
    </p:spTree>
    <p:extLst>
      <p:ext uri="{BB962C8B-B14F-4D97-AF65-F5344CB8AC3E}">
        <p14:creationId xmlns:p14="http://schemas.microsoft.com/office/powerpoint/2010/main" val="28329613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112</a:t>
            </a:r>
            <a:endParaRPr lang="en-US" dirty="0"/>
          </a:p>
        </p:txBody>
      </p:sp>
      <p:sp>
        <p:nvSpPr>
          <p:cNvPr id="3" name="Content Placeholder 2"/>
          <p:cNvSpPr>
            <a:spLocks noGrp="1"/>
          </p:cNvSpPr>
          <p:nvPr>
            <p:ph sz="quarter" idx="1"/>
          </p:nvPr>
        </p:nvSpPr>
        <p:spPr/>
        <p:txBody>
          <a:bodyPr/>
          <a:lstStyle/>
          <a:p>
            <a:r>
              <a:rPr lang="en-US" altLang="en-US" dirty="0"/>
              <a:t>Express the Earth’s escape velocity in miles per hour. </a:t>
            </a:r>
            <a:endParaRPr lang="en-US" altLang="en-US" dirty="0" smtClean="0"/>
          </a:p>
          <a:p>
            <a:pPr lvl="1"/>
            <a:r>
              <a:rPr lang="en-US" altLang="en-US" dirty="0" smtClean="0">
                <a:solidFill>
                  <a:srgbClr val="FF0000"/>
                </a:solidFill>
              </a:rPr>
              <a:t>25,000 mph</a:t>
            </a:r>
          </a:p>
          <a:p>
            <a:r>
              <a:rPr lang="en-US" altLang="en-US" dirty="0" smtClean="0"/>
              <a:t>About </a:t>
            </a:r>
            <a:r>
              <a:rPr lang="en-US" altLang="en-US" dirty="0"/>
              <a:t>how many times the speed of sound is this? </a:t>
            </a:r>
            <a:endParaRPr lang="en-US" altLang="en-US" dirty="0" smtClean="0"/>
          </a:p>
          <a:p>
            <a:pPr lvl="1"/>
            <a:r>
              <a:rPr lang="en-US" altLang="en-US" dirty="0" smtClean="0">
                <a:solidFill>
                  <a:srgbClr val="FF0000"/>
                </a:solidFill>
              </a:rPr>
              <a:t>33 times the speed of sound</a:t>
            </a:r>
          </a:p>
          <a:p>
            <a:r>
              <a:rPr lang="en-US" altLang="en-US" dirty="0" smtClean="0"/>
              <a:t>Explain </a:t>
            </a:r>
            <a:r>
              <a:rPr lang="en-US" altLang="en-US" dirty="0"/>
              <a:t>how you solved this problem. </a:t>
            </a:r>
          </a:p>
          <a:p>
            <a:endParaRPr lang="en-US" dirty="0"/>
          </a:p>
        </p:txBody>
      </p:sp>
    </p:spTree>
    <p:extLst>
      <p:ext uri="{BB962C8B-B14F-4D97-AF65-F5344CB8AC3E}">
        <p14:creationId xmlns:p14="http://schemas.microsoft.com/office/powerpoint/2010/main" val="192032823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113</a:t>
            </a:r>
          </a:p>
        </p:txBody>
      </p:sp>
      <p:sp>
        <p:nvSpPr>
          <p:cNvPr id="22531" name="Rectangle 3"/>
          <p:cNvSpPr>
            <a:spLocks noGrp="1" noChangeArrowheads="1"/>
          </p:cNvSpPr>
          <p:nvPr>
            <p:ph sz="quarter" idx="1"/>
          </p:nvPr>
        </p:nvSpPr>
        <p:spPr/>
        <p:txBody>
          <a:bodyPr/>
          <a:lstStyle/>
          <a:p>
            <a:pPr eaLnBrk="1" hangingPunct="1">
              <a:defRPr/>
            </a:pPr>
            <a:r>
              <a:rPr lang="en-US" altLang="en-US" dirty="0" smtClean="0"/>
              <a:t>A light year is the distance a ray of light travels in one year (about 186,000 miles per second).  After the sun, the nearest star to the Earth is </a:t>
            </a:r>
            <a:r>
              <a:rPr lang="en-US" altLang="en-US" dirty="0" err="1" smtClean="0"/>
              <a:t>Proxima</a:t>
            </a:r>
            <a:r>
              <a:rPr lang="en-US" altLang="en-US" dirty="0" smtClean="0"/>
              <a:t> Centauri at about 4.3 light years away.  A parsec is another way to measure great distances in space. </a:t>
            </a:r>
            <a:r>
              <a:rPr lang="en-US" altLang="en-US" dirty="0" err="1" smtClean="0"/>
              <a:t>Proxima</a:t>
            </a:r>
            <a:r>
              <a:rPr lang="en-US" altLang="en-US" dirty="0" smtClean="0"/>
              <a:t> Centauri is about 1.3 parsecs from Earth.  About how many parsecs equal a light year? About how many light years equal a parsec?</a:t>
            </a:r>
            <a:r>
              <a:rPr lang="en-US" dirty="0"/>
              <a:t> Do your answers make sense? </a:t>
            </a:r>
          </a:p>
          <a:p>
            <a:pPr marL="0" indent="0" eaLnBrk="1" hangingPunct="1">
              <a:buFont typeface="Wingdings" pitchFamily="2" charset="2"/>
              <a:buNone/>
              <a:defRPr/>
            </a:pPr>
            <a:r>
              <a:rPr lang="en-US" altLang="en-US" dirty="0" smtClean="0"/>
              <a:t> </a:t>
            </a:r>
          </a:p>
        </p:txBody>
      </p:sp>
    </p:spTree>
    <p:extLst>
      <p:ext uri="{BB962C8B-B14F-4D97-AF65-F5344CB8AC3E}">
        <p14:creationId xmlns:p14="http://schemas.microsoft.com/office/powerpoint/2010/main" val="39308968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to </a:t>
            </a:r>
            <a:r>
              <a:rPr lang="en-US" dirty="0" smtClean="0"/>
              <a:t>Day </a:t>
            </a:r>
            <a:r>
              <a:rPr lang="en-US" dirty="0" smtClean="0"/>
              <a:t>113</a:t>
            </a:r>
            <a:endParaRPr lang="en-US" dirty="0"/>
          </a:p>
        </p:txBody>
      </p:sp>
      <p:sp>
        <p:nvSpPr>
          <p:cNvPr id="3" name="Content Placeholder 2"/>
          <p:cNvSpPr>
            <a:spLocks noGrp="1"/>
          </p:cNvSpPr>
          <p:nvPr>
            <p:ph sz="quarter" idx="1"/>
          </p:nvPr>
        </p:nvSpPr>
        <p:spPr/>
        <p:txBody>
          <a:bodyPr/>
          <a:lstStyle/>
          <a:p>
            <a:r>
              <a:rPr lang="en-US" altLang="en-US" dirty="0"/>
              <a:t>About how many parsecs equal a light year</a:t>
            </a:r>
            <a:r>
              <a:rPr lang="en-US" altLang="en-US" dirty="0" smtClean="0"/>
              <a:t>?</a:t>
            </a:r>
          </a:p>
          <a:p>
            <a:pPr lvl="1"/>
            <a:r>
              <a:rPr lang="en-US" altLang="en-US" dirty="0" smtClean="0">
                <a:solidFill>
                  <a:srgbClr val="FF0000"/>
                </a:solidFill>
              </a:rPr>
              <a:t>About 3.2 light years</a:t>
            </a:r>
          </a:p>
          <a:p>
            <a:r>
              <a:rPr lang="en-US" altLang="en-US" dirty="0" smtClean="0"/>
              <a:t> </a:t>
            </a:r>
            <a:r>
              <a:rPr lang="en-US" altLang="en-US" dirty="0"/>
              <a:t>About how many light years equal a parsec?</a:t>
            </a:r>
            <a:r>
              <a:rPr lang="en-US" dirty="0"/>
              <a:t> </a:t>
            </a:r>
            <a:endParaRPr lang="en-US" dirty="0" smtClean="0"/>
          </a:p>
          <a:p>
            <a:pPr lvl="1"/>
            <a:r>
              <a:rPr lang="en-US" dirty="0" smtClean="0">
                <a:solidFill>
                  <a:srgbClr val="FF0000"/>
                </a:solidFill>
              </a:rPr>
              <a:t>About 0.3 parsecs</a:t>
            </a:r>
          </a:p>
          <a:p>
            <a:r>
              <a:rPr lang="en-US" dirty="0" smtClean="0"/>
              <a:t>Do </a:t>
            </a:r>
            <a:r>
              <a:rPr lang="en-US" dirty="0"/>
              <a:t>your answers make sense? </a:t>
            </a:r>
          </a:p>
          <a:p>
            <a:endParaRPr lang="en-US" dirty="0"/>
          </a:p>
        </p:txBody>
      </p:sp>
    </p:spTree>
    <p:extLst>
      <p:ext uri="{BB962C8B-B14F-4D97-AF65-F5344CB8AC3E}">
        <p14:creationId xmlns:p14="http://schemas.microsoft.com/office/powerpoint/2010/main" val="350758020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dirty="0" smtClean="0"/>
              <a:t>School </a:t>
            </a:r>
            <a:r>
              <a:rPr lang="en-US" dirty="0" smtClean="0"/>
              <a:t>Day </a:t>
            </a:r>
            <a:r>
              <a:rPr lang="en-US" dirty="0" smtClean="0"/>
              <a:t>114</a:t>
            </a:r>
            <a:endParaRPr lang="en-US" dirty="0"/>
          </a:p>
        </p:txBody>
      </p:sp>
      <p:sp>
        <p:nvSpPr>
          <p:cNvPr id="14339" name="Rectangle 3"/>
          <p:cNvSpPr>
            <a:spLocks noGrp="1" noChangeArrowheads="1"/>
          </p:cNvSpPr>
          <p:nvPr>
            <p:ph sz="quarter" idx="1"/>
          </p:nvPr>
        </p:nvSpPr>
        <p:spPr/>
        <p:txBody>
          <a:bodyPr/>
          <a:lstStyle/>
          <a:p>
            <a:r>
              <a:rPr lang="en-US" dirty="0"/>
              <a:t>Each quarter, </a:t>
            </a:r>
            <a:r>
              <a:rPr lang="en-US" dirty="0" smtClean="0"/>
              <a:t> Mary’s </a:t>
            </a:r>
            <a:r>
              <a:rPr lang="en-US" dirty="0"/>
              <a:t>teacher gives four tests. No test has any extra credit or bonus problems. So far, Mary’s test grades are two 85s and 89. The last test of the quarter is scheduled for next week. Can Mary obtain an “A” test average for the quarter? Explain. </a:t>
            </a:r>
          </a:p>
        </p:txBody>
      </p:sp>
    </p:spTree>
    <p:extLst>
      <p:ext uri="{BB962C8B-B14F-4D97-AF65-F5344CB8AC3E}">
        <p14:creationId xmlns:p14="http://schemas.microsoft.com/office/powerpoint/2010/main" val="332945572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114</a:t>
            </a:r>
            <a:endParaRPr lang="en-US" dirty="0"/>
          </a:p>
        </p:txBody>
      </p:sp>
      <p:sp>
        <p:nvSpPr>
          <p:cNvPr id="3" name="Content Placeholder 2"/>
          <p:cNvSpPr>
            <a:spLocks noGrp="1"/>
          </p:cNvSpPr>
          <p:nvPr>
            <p:ph sz="quarter" idx="1"/>
          </p:nvPr>
        </p:nvSpPr>
        <p:spPr/>
        <p:txBody>
          <a:bodyPr/>
          <a:lstStyle/>
          <a:p>
            <a:r>
              <a:rPr lang="en-US" dirty="0"/>
              <a:t>Can Mary obtain an “A” test average for the quarter? </a:t>
            </a:r>
            <a:endParaRPr lang="en-US" dirty="0" smtClean="0"/>
          </a:p>
          <a:p>
            <a:pPr lvl="2"/>
            <a:r>
              <a:rPr lang="en-US" dirty="0" smtClean="0">
                <a:solidFill>
                  <a:srgbClr val="FF0000"/>
                </a:solidFill>
              </a:rPr>
              <a:t>Mary would need a 101 on her last test. </a:t>
            </a:r>
            <a:endParaRPr lang="en-US" dirty="0">
              <a:solidFill>
                <a:srgbClr val="FF0000"/>
              </a:solidFill>
            </a:endParaRPr>
          </a:p>
          <a:p>
            <a:r>
              <a:rPr lang="en-US" dirty="0"/>
              <a:t>Explain. </a:t>
            </a:r>
          </a:p>
          <a:p>
            <a:pPr marL="0" indent="0">
              <a:buNone/>
            </a:pPr>
            <a:endParaRPr lang="en-US" dirty="0"/>
          </a:p>
        </p:txBody>
      </p:sp>
    </p:spTree>
    <p:extLst>
      <p:ext uri="{BB962C8B-B14F-4D97-AF65-F5344CB8AC3E}">
        <p14:creationId xmlns:p14="http://schemas.microsoft.com/office/powerpoint/2010/main" val="9024477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92</a:t>
            </a:r>
            <a:endParaRPr lang="en-US" dirty="0"/>
          </a:p>
        </p:txBody>
      </p:sp>
      <p:sp>
        <p:nvSpPr>
          <p:cNvPr id="3" name="Content Placeholder 2"/>
          <p:cNvSpPr>
            <a:spLocks noGrp="1"/>
          </p:cNvSpPr>
          <p:nvPr>
            <p:ph sz="quarter" idx="1"/>
          </p:nvPr>
        </p:nvSpPr>
        <p:spPr/>
        <p:txBody>
          <a:bodyPr/>
          <a:lstStyle/>
          <a:p>
            <a:r>
              <a:rPr lang="en-US" altLang="en-US" dirty="0"/>
              <a:t>How many quarts did the 10-gallon hat actually </a:t>
            </a:r>
            <a:r>
              <a:rPr lang="en-US" altLang="en-US" dirty="0" smtClean="0"/>
              <a:t>hold? </a:t>
            </a:r>
          </a:p>
          <a:p>
            <a:pPr lvl="1"/>
            <a:r>
              <a:rPr lang="en-US" altLang="en-US" dirty="0" smtClean="0">
                <a:solidFill>
                  <a:srgbClr val="FF0000"/>
                </a:solidFill>
              </a:rPr>
              <a:t>3 Quarts</a:t>
            </a:r>
          </a:p>
          <a:p>
            <a:r>
              <a:rPr lang="en-US" altLang="en-US" dirty="0" smtClean="0"/>
              <a:t>How </a:t>
            </a:r>
            <a:r>
              <a:rPr lang="en-US" altLang="en-US" dirty="0"/>
              <a:t>many liters? </a:t>
            </a:r>
            <a:endParaRPr lang="en-US" altLang="en-US" dirty="0" smtClean="0"/>
          </a:p>
          <a:p>
            <a:pPr lvl="1"/>
            <a:r>
              <a:rPr lang="en-US" altLang="en-US" dirty="0" smtClean="0">
                <a:solidFill>
                  <a:srgbClr val="FF0000"/>
                </a:solidFill>
              </a:rPr>
              <a:t>3.8 x ¾ = 2.85 L</a:t>
            </a:r>
          </a:p>
          <a:p>
            <a:r>
              <a:rPr lang="en-US" altLang="en-US" dirty="0" smtClean="0"/>
              <a:t>How </a:t>
            </a:r>
            <a:r>
              <a:rPr lang="en-US" altLang="en-US" dirty="0"/>
              <a:t>many milliliters</a:t>
            </a:r>
            <a:r>
              <a:rPr lang="en-US" altLang="en-US" dirty="0" smtClean="0"/>
              <a:t>?</a:t>
            </a:r>
          </a:p>
          <a:p>
            <a:pPr lvl="1"/>
            <a:r>
              <a:rPr lang="en-US" dirty="0" smtClean="0">
                <a:solidFill>
                  <a:srgbClr val="FF0000"/>
                </a:solidFill>
              </a:rPr>
              <a:t>2850 mL</a:t>
            </a:r>
            <a:endParaRPr lang="en-US" dirty="0">
              <a:solidFill>
                <a:srgbClr val="FF0000"/>
              </a:solidFill>
            </a:endParaRPr>
          </a:p>
        </p:txBody>
      </p:sp>
    </p:spTree>
    <p:extLst>
      <p:ext uri="{BB962C8B-B14F-4D97-AF65-F5344CB8AC3E}">
        <p14:creationId xmlns:p14="http://schemas.microsoft.com/office/powerpoint/2010/main" val="315261148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dirty="0" smtClean="0"/>
              <a:t>School </a:t>
            </a:r>
            <a:r>
              <a:rPr lang="en-US" dirty="0" smtClean="0"/>
              <a:t>Day </a:t>
            </a:r>
            <a:r>
              <a:rPr lang="en-US" dirty="0" smtClean="0"/>
              <a:t>115</a:t>
            </a:r>
            <a:endParaRPr lang="en-US" dirty="0"/>
          </a:p>
        </p:txBody>
      </p:sp>
      <p:sp>
        <p:nvSpPr>
          <p:cNvPr id="15363" name="Rectangle 3"/>
          <p:cNvSpPr>
            <a:spLocks noGrp="1" noChangeArrowheads="1"/>
          </p:cNvSpPr>
          <p:nvPr>
            <p:ph sz="quarter" idx="1"/>
          </p:nvPr>
        </p:nvSpPr>
        <p:spPr/>
        <p:txBody>
          <a:bodyPr/>
          <a:lstStyle/>
          <a:p>
            <a:r>
              <a:rPr lang="en-US" dirty="0"/>
              <a:t>A batting average is the number of hits a batter makes, divided by the official number of at-bats he or she has had. Bases on balls and sacrifices do not count as official times at-bat. </a:t>
            </a:r>
            <a:r>
              <a:rPr lang="en-US" dirty="0" smtClean="0"/>
              <a:t> A </a:t>
            </a:r>
            <a:r>
              <a:rPr lang="en-US" dirty="0"/>
              <a:t>player’s batting average is expressed by a 3-digit decimal, rounded to the nearest thousandth. What is the batting average of a player who has been to the plate 45 times, and of these times to the plate has 10 hits, 7 bases on balls and 3 sacrifices?  </a:t>
            </a:r>
          </a:p>
        </p:txBody>
      </p:sp>
    </p:spTree>
    <p:extLst>
      <p:ext uri="{BB962C8B-B14F-4D97-AF65-F5344CB8AC3E}">
        <p14:creationId xmlns:p14="http://schemas.microsoft.com/office/powerpoint/2010/main" val="230373461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115</a:t>
            </a:r>
            <a:endParaRPr lang="en-US" dirty="0"/>
          </a:p>
        </p:txBody>
      </p:sp>
      <p:sp>
        <p:nvSpPr>
          <p:cNvPr id="3" name="Content Placeholder 2"/>
          <p:cNvSpPr>
            <a:spLocks noGrp="1"/>
          </p:cNvSpPr>
          <p:nvPr>
            <p:ph sz="quarter" idx="1"/>
          </p:nvPr>
        </p:nvSpPr>
        <p:spPr/>
        <p:txBody>
          <a:bodyPr/>
          <a:lstStyle/>
          <a:p>
            <a:r>
              <a:rPr lang="en-US" dirty="0"/>
              <a:t>What is the batting average of a player who has been to the plate 45 times, and of these times to the plate has 10 hits, 7 bases on balls and 3 sacrifices?  </a:t>
            </a:r>
            <a:endParaRPr lang="en-US" dirty="0" smtClean="0"/>
          </a:p>
          <a:p>
            <a:pPr lvl="1"/>
            <a:r>
              <a:rPr lang="en-US" dirty="0" smtClean="0">
                <a:solidFill>
                  <a:srgbClr val="FF0000"/>
                </a:solidFill>
              </a:rPr>
              <a:t>45-(7+3) = 35 official at-bats</a:t>
            </a:r>
          </a:p>
          <a:p>
            <a:pPr lvl="1"/>
            <a:r>
              <a:rPr lang="en-US" dirty="0" smtClean="0">
                <a:solidFill>
                  <a:srgbClr val="FF0000"/>
                </a:solidFill>
              </a:rPr>
              <a:t>10/35 = 0.285714286</a:t>
            </a:r>
          </a:p>
          <a:p>
            <a:pPr lvl="1"/>
            <a:r>
              <a:rPr lang="en-US" b="1" dirty="0" smtClean="0">
                <a:solidFill>
                  <a:srgbClr val="FF0000"/>
                </a:solidFill>
              </a:rPr>
              <a:t>0.286</a:t>
            </a:r>
            <a:r>
              <a:rPr lang="en-US" dirty="0" smtClean="0">
                <a:solidFill>
                  <a:srgbClr val="FF0000"/>
                </a:solidFill>
              </a:rPr>
              <a:t> batting average (rounded)</a:t>
            </a:r>
            <a:endParaRPr lang="en-US" dirty="0">
              <a:solidFill>
                <a:srgbClr val="FF0000"/>
              </a:solidFill>
            </a:endParaRPr>
          </a:p>
          <a:p>
            <a:endParaRPr lang="en-US" dirty="0"/>
          </a:p>
        </p:txBody>
      </p:sp>
    </p:spTree>
    <p:extLst>
      <p:ext uri="{BB962C8B-B14F-4D97-AF65-F5344CB8AC3E}">
        <p14:creationId xmlns:p14="http://schemas.microsoft.com/office/powerpoint/2010/main" val="189020642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dirty="0" smtClean="0"/>
              <a:t>School </a:t>
            </a:r>
            <a:r>
              <a:rPr lang="en-US" dirty="0" smtClean="0"/>
              <a:t>Day </a:t>
            </a:r>
            <a:r>
              <a:rPr lang="en-US" dirty="0" smtClean="0"/>
              <a:t>116</a:t>
            </a:r>
            <a:endParaRPr lang="en-US" dirty="0"/>
          </a:p>
        </p:txBody>
      </p:sp>
      <p:sp>
        <p:nvSpPr>
          <p:cNvPr id="16387" name="Rectangle 3"/>
          <p:cNvSpPr>
            <a:spLocks noGrp="1" noChangeArrowheads="1"/>
          </p:cNvSpPr>
          <p:nvPr>
            <p:ph sz="quarter" idx="1"/>
          </p:nvPr>
        </p:nvSpPr>
        <p:spPr/>
        <p:txBody>
          <a:bodyPr/>
          <a:lstStyle/>
          <a:p>
            <a:pPr>
              <a:lnSpc>
                <a:spcPct val="90000"/>
              </a:lnSpc>
            </a:pPr>
            <a:r>
              <a:rPr lang="en-US" dirty="0"/>
              <a:t>A player’s on-base average is the number of times the player reaches base, divided by the number of at-bats. This includes bases on balls, being hit by a pitch, and sacrifices as at-bats. It is expressed as a 3-digit decimal, rounded to the nearest thousandth. What is the on-base average of a player who walks 5 times, singles 12 times, doubles 3 times, strikes out 5 times, grounds out 25 times, flies out 8 times and sacrifices 2 times? </a:t>
            </a:r>
          </a:p>
        </p:txBody>
      </p:sp>
    </p:spTree>
    <p:extLst>
      <p:ext uri="{BB962C8B-B14F-4D97-AF65-F5344CB8AC3E}">
        <p14:creationId xmlns:p14="http://schemas.microsoft.com/office/powerpoint/2010/main" val="64098306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116</a:t>
            </a:r>
            <a:endParaRPr lang="en-US" dirty="0"/>
          </a:p>
        </p:txBody>
      </p:sp>
      <p:sp>
        <p:nvSpPr>
          <p:cNvPr id="3" name="Content Placeholder 2"/>
          <p:cNvSpPr>
            <a:spLocks noGrp="1"/>
          </p:cNvSpPr>
          <p:nvPr>
            <p:ph sz="quarter" idx="1"/>
          </p:nvPr>
        </p:nvSpPr>
        <p:spPr/>
        <p:txBody>
          <a:bodyPr/>
          <a:lstStyle/>
          <a:p>
            <a:r>
              <a:rPr lang="en-US" dirty="0"/>
              <a:t>What is the on-base average of a player who walks 5 times, singles 12 times, doubles 3 times, strikes out 5 times, grounds out 25 times, flies out 8 times and sacrifices 2 times? </a:t>
            </a:r>
            <a:endParaRPr lang="en-US" dirty="0" smtClean="0"/>
          </a:p>
          <a:p>
            <a:pPr lvl="1"/>
            <a:r>
              <a:rPr lang="en-US" dirty="0" smtClean="0">
                <a:solidFill>
                  <a:srgbClr val="FF0000"/>
                </a:solidFill>
              </a:rPr>
              <a:t>22/60 = 0.366…</a:t>
            </a:r>
          </a:p>
          <a:p>
            <a:pPr lvl="1"/>
            <a:r>
              <a:rPr lang="en-US" b="1" dirty="0" smtClean="0">
                <a:solidFill>
                  <a:srgbClr val="FF0000"/>
                </a:solidFill>
              </a:rPr>
              <a:t>0.367 (</a:t>
            </a:r>
            <a:r>
              <a:rPr lang="en-US" dirty="0" smtClean="0">
                <a:solidFill>
                  <a:srgbClr val="FF0000"/>
                </a:solidFill>
              </a:rPr>
              <a:t>rounded) on-base average</a:t>
            </a:r>
            <a:endParaRPr lang="en-US" dirty="0">
              <a:solidFill>
                <a:srgbClr val="FF0000"/>
              </a:solidFill>
            </a:endParaRPr>
          </a:p>
          <a:p>
            <a:endParaRPr lang="en-US" dirty="0"/>
          </a:p>
        </p:txBody>
      </p:sp>
    </p:spTree>
    <p:extLst>
      <p:ext uri="{BB962C8B-B14F-4D97-AF65-F5344CB8AC3E}">
        <p14:creationId xmlns:p14="http://schemas.microsoft.com/office/powerpoint/2010/main" val="146518671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dirty="0" smtClean="0"/>
              <a:t>School </a:t>
            </a:r>
            <a:r>
              <a:rPr lang="en-US" dirty="0" smtClean="0"/>
              <a:t>Day </a:t>
            </a:r>
            <a:r>
              <a:rPr lang="en-US" dirty="0" smtClean="0"/>
              <a:t>117</a:t>
            </a:r>
            <a:endParaRPr lang="en-US" dirty="0"/>
          </a:p>
        </p:txBody>
      </p:sp>
      <p:sp>
        <p:nvSpPr>
          <p:cNvPr id="17411" name="Rectangle 3"/>
          <p:cNvSpPr>
            <a:spLocks noGrp="1" noChangeArrowheads="1"/>
          </p:cNvSpPr>
          <p:nvPr>
            <p:ph sz="quarter" idx="1"/>
          </p:nvPr>
        </p:nvSpPr>
        <p:spPr/>
        <p:txBody>
          <a:bodyPr>
            <a:normAutofit/>
          </a:bodyPr>
          <a:lstStyle/>
          <a:p>
            <a:r>
              <a:rPr lang="en-US" sz="2400" dirty="0"/>
              <a:t>The pitcher’s performance is measured by the ERA. An earned run is a run that is not the result of a runner reaching first base or scoring because of a fielding error. A pitcher’s ERA represents the number of runs the pitcher has given up during a 9-inning game, rounded to the nearest hundredth. Calculate the ERA by multiplying the number of earned runs scored by 9, then dividing by the total number of innings pitched. Find the ERA of a pitcher who has pitched 130 </a:t>
            </a:r>
            <a:r>
              <a:rPr lang="en-US" sz="2400" dirty="0">
                <a:latin typeface="Arial" charset="0"/>
                <a:cs typeface="Arial" charset="0"/>
              </a:rPr>
              <a:t>⅓ innings and has given up 50 earned runs. </a:t>
            </a:r>
          </a:p>
        </p:txBody>
      </p:sp>
    </p:spTree>
    <p:extLst>
      <p:ext uri="{BB962C8B-B14F-4D97-AF65-F5344CB8AC3E}">
        <p14:creationId xmlns:p14="http://schemas.microsoft.com/office/powerpoint/2010/main" val="169163859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to </a:t>
            </a:r>
            <a:r>
              <a:rPr lang="en-US" dirty="0" smtClean="0"/>
              <a:t>Day </a:t>
            </a:r>
            <a:r>
              <a:rPr lang="en-US" dirty="0" smtClean="0"/>
              <a:t>117</a:t>
            </a:r>
            <a:endParaRPr lang="en-US" dirty="0"/>
          </a:p>
        </p:txBody>
      </p:sp>
      <p:sp>
        <p:nvSpPr>
          <p:cNvPr id="3" name="Content Placeholder 2"/>
          <p:cNvSpPr>
            <a:spLocks noGrp="1"/>
          </p:cNvSpPr>
          <p:nvPr>
            <p:ph sz="quarter" idx="1"/>
          </p:nvPr>
        </p:nvSpPr>
        <p:spPr/>
        <p:txBody>
          <a:bodyPr/>
          <a:lstStyle/>
          <a:p>
            <a:r>
              <a:rPr lang="en-US" sz="2800" dirty="0"/>
              <a:t>Find the ERA of a pitcher who has pitched 130 </a:t>
            </a:r>
            <a:r>
              <a:rPr lang="en-US" sz="2800" dirty="0">
                <a:latin typeface="Arial" charset="0"/>
                <a:cs typeface="Arial" charset="0"/>
              </a:rPr>
              <a:t>⅓ innings and has given up 50 earned runs</a:t>
            </a:r>
            <a:r>
              <a:rPr lang="en-US" sz="2800" dirty="0" smtClean="0">
                <a:latin typeface="Arial" charset="0"/>
                <a:cs typeface="Arial" charset="0"/>
              </a:rPr>
              <a:t>.</a:t>
            </a:r>
          </a:p>
          <a:p>
            <a:pPr lvl="1"/>
            <a:r>
              <a:rPr lang="en-US" sz="2500" dirty="0" smtClean="0">
                <a:solidFill>
                  <a:srgbClr val="FF0000"/>
                </a:solidFill>
                <a:latin typeface="Arial" charset="0"/>
                <a:cs typeface="Arial" charset="0"/>
              </a:rPr>
              <a:t>50 (9) /130 1/3 = 3.45268522</a:t>
            </a:r>
            <a:r>
              <a:rPr lang="en-US" sz="2500" dirty="0" smtClean="0">
                <a:latin typeface="Arial" charset="0"/>
                <a:cs typeface="Arial" charset="0"/>
              </a:rPr>
              <a:t> </a:t>
            </a:r>
          </a:p>
          <a:p>
            <a:pPr lvl="1"/>
            <a:r>
              <a:rPr lang="en-US" dirty="0" smtClean="0">
                <a:solidFill>
                  <a:srgbClr val="FF0000"/>
                </a:solidFill>
                <a:latin typeface="Arial" charset="0"/>
                <a:cs typeface="Arial" charset="0"/>
              </a:rPr>
              <a:t>Rounded to </a:t>
            </a:r>
            <a:r>
              <a:rPr lang="en-US" b="1" dirty="0" smtClean="0">
                <a:solidFill>
                  <a:srgbClr val="FF0000"/>
                </a:solidFill>
                <a:latin typeface="Arial" charset="0"/>
                <a:cs typeface="Arial" charset="0"/>
              </a:rPr>
              <a:t>3.45   ERA</a:t>
            </a:r>
          </a:p>
          <a:p>
            <a:pPr lvl="1"/>
            <a:r>
              <a:rPr lang="en-US" dirty="0" smtClean="0">
                <a:solidFill>
                  <a:srgbClr val="FF0000"/>
                </a:solidFill>
                <a:latin typeface="Arial" charset="0"/>
                <a:cs typeface="Arial" charset="0"/>
              </a:rPr>
              <a:t>The lower the ERA the better the pitcher!</a:t>
            </a:r>
            <a:endParaRPr lang="en-US" dirty="0">
              <a:solidFill>
                <a:srgbClr val="FF0000"/>
              </a:solidFill>
            </a:endParaRPr>
          </a:p>
        </p:txBody>
      </p:sp>
    </p:spTree>
    <p:extLst>
      <p:ext uri="{BB962C8B-B14F-4D97-AF65-F5344CB8AC3E}">
        <p14:creationId xmlns:p14="http://schemas.microsoft.com/office/powerpoint/2010/main" val="244777857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dirty="0" smtClean="0"/>
              <a:t>School </a:t>
            </a:r>
            <a:r>
              <a:rPr lang="en-US" dirty="0" smtClean="0"/>
              <a:t>Day </a:t>
            </a:r>
            <a:r>
              <a:rPr lang="en-US" dirty="0" smtClean="0"/>
              <a:t>118</a:t>
            </a:r>
            <a:endParaRPr lang="en-US" dirty="0"/>
          </a:p>
        </p:txBody>
      </p:sp>
      <p:sp>
        <p:nvSpPr>
          <p:cNvPr id="18435" name="Rectangle 3"/>
          <p:cNvSpPr>
            <a:spLocks noGrp="1" noChangeArrowheads="1"/>
          </p:cNvSpPr>
          <p:nvPr>
            <p:ph sz="quarter" idx="1"/>
          </p:nvPr>
        </p:nvSpPr>
        <p:spPr/>
        <p:txBody>
          <a:bodyPr/>
          <a:lstStyle/>
          <a:p>
            <a:pPr>
              <a:buFont typeface="Wingdings" pitchFamily="2" charset="2"/>
              <a:buNone/>
            </a:pPr>
            <a:r>
              <a:rPr lang="en-US" dirty="0">
                <a:cs typeface="Arial" charset="0"/>
              </a:rPr>
              <a:t>Average Rate = Total Distance ÷ Total Time</a:t>
            </a:r>
          </a:p>
          <a:p>
            <a:pPr>
              <a:buFont typeface="Wingdings" pitchFamily="2" charset="2"/>
              <a:buNone/>
            </a:pPr>
            <a:endParaRPr lang="en-US" dirty="0">
              <a:cs typeface="Arial" charset="0"/>
            </a:endParaRPr>
          </a:p>
          <a:p>
            <a:r>
              <a:rPr lang="en-US" dirty="0">
                <a:cs typeface="Arial" charset="0"/>
              </a:rPr>
              <a:t>A car traveled from Jackson to Smithville at an average rate of 40 mph. On the return trip along the same route, the average rate was 60 mph. If the towns are 240 miles apart, what is the average rate for the round trip? </a:t>
            </a:r>
            <a:r>
              <a:rPr lang="en-US" dirty="0" smtClean="0">
                <a:cs typeface="Arial" charset="0"/>
              </a:rPr>
              <a:t>Why do we have to use an </a:t>
            </a:r>
            <a:r>
              <a:rPr lang="en-US" u="sng" dirty="0" smtClean="0">
                <a:cs typeface="Arial" charset="0"/>
              </a:rPr>
              <a:t>average</a:t>
            </a:r>
            <a:r>
              <a:rPr lang="en-US" dirty="0" smtClean="0">
                <a:cs typeface="Arial" charset="0"/>
              </a:rPr>
              <a:t> rate?</a:t>
            </a:r>
            <a:endParaRPr lang="en-US" dirty="0">
              <a:cs typeface="Arial" charset="0"/>
            </a:endParaRPr>
          </a:p>
        </p:txBody>
      </p:sp>
    </p:spTree>
    <p:extLst>
      <p:ext uri="{BB962C8B-B14F-4D97-AF65-F5344CB8AC3E}">
        <p14:creationId xmlns:p14="http://schemas.microsoft.com/office/powerpoint/2010/main" val="344205571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118</a:t>
            </a:r>
            <a:endParaRPr lang="en-US" dirty="0"/>
          </a:p>
        </p:txBody>
      </p:sp>
      <p:sp>
        <p:nvSpPr>
          <p:cNvPr id="3" name="Content Placeholder 2"/>
          <p:cNvSpPr>
            <a:spLocks noGrp="1"/>
          </p:cNvSpPr>
          <p:nvPr>
            <p:ph sz="quarter" idx="1"/>
          </p:nvPr>
        </p:nvSpPr>
        <p:spPr/>
        <p:txBody>
          <a:bodyPr/>
          <a:lstStyle/>
          <a:p>
            <a:r>
              <a:rPr lang="en-US" dirty="0" smtClean="0">
                <a:cs typeface="Arial" charset="0"/>
              </a:rPr>
              <a:t>If </a:t>
            </a:r>
            <a:r>
              <a:rPr lang="en-US" dirty="0">
                <a:cs typeface="Arial" charset="0"/>
              </a:rPr>
              <a:t>the towns are 240 miles apart, what is the average rate for the round trip? </a:t>
            </a:r>
            <a:endParaRPr lang="en-US" dirty="0" smtClean="0">
              <a:cs typeface="Arial" charset="0"/>
            </a:endParaRPr>
          </a:p>
          <a:p>
            <a:pPr lvl="1"/>
            <a:r>
              <a:rPr lang="en-US" dirty="0" smtClean="0">
                <a:solidFill>
                  <a:srgbClr val="FF0000"/>
                </a:solidFill>
                <a:cs typeface="Arial" charset="0"/>
              </a:rPr>
              <a:t>240 / 40 = 6 </a:t>
            </a:r>
            <a:r>
              <a:rPr lang="en-US" dirty="0" err="1" smtClean="0">
                <a:solidFill>
                  <a:srgbClr val="FF0000"/>
                </a:solidFill>
                <a:cs typeface="Arial" charset="0"/>
              </a:rPr>
              <a:t>hr</a:t>
            </a:r>
            <a:endParaRPr lang="en-US" dirty="0" smtClean="0">
              <a:solidFill>
                <a:srgbClr val="FF0000"/>
              </a:solidFill>
              <a:cs typeface="Arial" charset="0"/>
            </a:endParaRPr>
          </a:p>
          <a:p>
            <a:pPr lvl="1"/>
            <a:r>
              <a:rPr lang="en-US" dirty="0" smtClean="0">
                <a:solidFill>
                  <a:srgbClr val="FF0000"/>
                </a:solidFill>
                <a:cs typeface="Arial" charset="0"/>
              </a:rPr>
              <a:t>240 / 60 = 4 </a:t>
            </a:r>
            <a:r>
              <a:rPr lang="en-US" dirty="0" err="1" smtClean="0">
                <a:solidFill>
                  <a:srgbClr val="FF0000"/>
                </a:solidFill>
                <a:cs typeface="Arial" charset="0"/>
              </a:rPr>
              <a:t>hr</a:t>
            </a:r>
            <a:endParaRPr lang="en-US" dirty="0" smtClean="0">
              <a:solidFill>
                <a:srgbClr val="FF0000"/>
              </a:solidFill>
              <a:cs typeface="Arial" charset="0"/>
            </a:endParaRPr>
          </a:p>
          <a:p>
            <a:pPr lvl="1"/>
            <a:r>
              <a:rPr lang="en-US" dirty="0" smtClean="0">
                <a:solidFill>
                  <a:srgbClr val="FF0000"/>
                </a:solidFill>
                <a:cs typeface="Arial" charset="0"/>
              </a:rPr>
              <a:t>240 (2) / (6+4) = </a:t>
            </a:r>
            <a:r>
              <a:rPr lang="en-US" b="1" dirty="0" smtClean="0">
                <a:solidFill>
                  <a:srgbClr val="FF0000"/>
                </a:solidFill>
                <a:cs typeface="Arial" charset="0"/>
              </a:rPr>
              <a:t>48 mph</a:t>
            </a:r>
          </a:p>
          <a:p>
            <a:r>
              <a:rPr lang="en-US" dirty="0" smtClean="0">
                <a:cs typeface="Arial" charset="0"/>
              </a:rPr>
              <a:t>Why </a:t>
            </a:r>
            <a:r>
              <a:rPr lang="en-US" dirty="0">
                <a:cs typeface="Arial" charset="0"/>
              </a:rPr>
              <a:t>do we have to use an </a:t>
            </a:r>
            <a:r>
              <a:rPr lang="en-US" u="sng" dirty="0">
                <a:cs typeface="Arial" charset="0"/>
              </a:rPr>
              <a:t>average</a:t>
            </a:r>
            <a:r>
              <a:rPr lang="en-US" dirty="0">
                <a:cs typeface="Arial" charset="0"/>
              </a:rPr>
              <a:t> rate?</a:t>
            </a:r>
          </a:p>
          <a:p>
            <a:endParaRPr lang="en-US" dirty="0"/>
          </a:p>
        </p:txBody>
      </p:sp>
    </p:spTree>
    <p:extLst>
      <p:ext uri="{BB962C8B-B14F-4D97-AF65-F5344CB8AC3E}">
        <p14:creationId xmlns:p14="http://schemas.microsoft.com/office/powerpoint/2010/main" val="121712881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dirty="0" smtClean="0"/>
              <a:t>School </a:t>
            </a:r>
            <a:r>
              <a:rPr lang="en-US" dirty="0" smtClean="0"/>
              <a:t>Day </a:t>
            </a:r>
            <a:r>
              <a:rPr lang="en-US" dirty="0" smtClean="0"/>
              <a:t>119</a:t>
            </a:r>
            <a:endParaRPr lang="en-US" dirty="0"/>
          </a:p>
        </p:txBody>
      </p:sp>
      <p:sp>
        <p:nvSpPr>
          <p:cNvPr id="19459" name="Rectangle 3"/>
          <p:cNvSpPr>
            <a:spLocks noGrp="1" noChangeArrowheads="1"/>
          </p:cNvSpPr>
          <p:nvPr>
            <p:ph sz="quarter" idx="1"/>
          </p:nvPr>
        </p:nvSpPr>
        <p:spPr/>
        <p:txBody>
          <a:bodyPr/>
          <a:lstStyle/>
          <a:p>
            <a:r>
              <a:rPr lang="en-US" dirty="0"/>
              <a:t>The range of a set of data is the difference between the greatest and least numbers in the set. The highest point on Earth is Mt. Everest at 29,028’. The lowest point is the Marianas Trench at 38,635’ below sea level. Find the range of the highest and lowest points on Earth. </a:t>
            </a:r>
            <a:r>
              <a:rPr lang="en-US" dirty="0" smtClean="0"/>
              <a:t>Explain how range is used in your program or another example. </a:t>
            </a:r>
            <a:endParaRPr lang="en-US" dirty="0"/>
          </a:p>
        </p:txBody>
      </p:sp>
    </p:spTree>
    <p:extLst>
      <p:ext uri="{BB962C8B-B14F-4D97-AF65-F5344CB8AC3E}">
        <p14:creationId xmlns:p14="http://schemas.microsoft.com/office/powerpoint/2010/main" val="199428063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119</a:t>
            </a:r>
            <a:endParaRPr lang="en-US" dirty="0"/>
          </a:p>
        </p:txBody>
      </p:sp>
      <p:sp>
        <p:nvSpPr>
          <p:cNvPr id="3" name="Content Placeholder 2"/>
          <p:cNvSpPr>
            <a:spLocks noGrp="1"/>
          </p:cNvSpPr>
          <p:nvPr>
            <p:ph sz="quarter" idx="1"/>
          </p:nvPr>
        </p:nvSpPr>
        <p:spPr/>
        <p:txBody>
          <a:bodyPr/>
          <a:lstStyle/>
          <a:p>
            <a:r>
              <a:rPr lang="en-US" dirty="0"/>
              <a:t>Find </a:t>
            </a:r>
            <a:r>
              <a:rPr lang="en-US" dirty="0" smtClean="0"/>
              <a:t>the range </a:t>
            </a:r>
            <a:r>
              <a:rPr lang="en-US" dirty="0"/>
              <a:t>of the highest and lowest points on Earth. </a:t>
            </a:r>
            <a:endParaRPr lang="en-US" dirty="0" smtClean="0"/>
          </a:p>
          <a:p>
            <a:pPr lvl="1"/>
            <a:r>
              <a:rPr lang="en-US" dirty="0" smtClean="0">
                <a:solidFill>
                  <a:srgbClr val="FF0000"/>
                </a:solidFill>
              </a:rPr>
              <a:t>29028 - </a:t>
            </a:r>
            <a:r>
              <a:rPr lang="en-US" dirty="0">
                <a:solidFill>
                  <a:srgbClr val="FF0000"/>
                </a:solidFill>
              </a:rPr>
              <a:t>(-38635</a:t>
            </a:r>
            <a:r>
              <a:rPr lang="en-US" dirty="0" smtClean="0">
                <a:solidFill>
                  <a:srgbClr val="FF0000"/>
                </a:solidFill>
              </a:rPr>
              <a:t>) =  67663 </a:t>
            </a:r>
            <a:r>
              <a:rPr lang="en-US" dirty="0" err="1" smtClean="0">
                <a:solidFill>
                  <a:srgbClr val="FF0000"/>
                </a:solidFill>
              </a:rPr>
              <a:t>ft</a:t>
            </a:r>
            <a:r>
              <a:rPr lang="en-US" dirty="0" smtClean="0">
                <a:solidFill>
                  <a:srgbClr val="FF0000"/>
                </a:solidFill>
              </a:rPr>
              <a:t> is the range </a:t>
            </a:r>
          </a:p>
          <a:p>
            <a:r>
              <a:rPr lang="en-US" dirty="0" smtClean="0"/>
              <a:t>Explain </a:t>
            </a:r>
            <a:r>
              <a:rPr lang="en-US" dirty="0"/>
              <a:t>how range is used in your program or another example. </a:t>
            </a:r>
          </a:p>
          <a:p>
            <a:endParaRPr lang="en-US" dirty="0"/>
          </a:p>
        </p:txBody>
      </p:sp>
    </p:spTree>
    <p:extLst>
      <p:ext uri="{BB962C8B-B14F-4D97-AF65-F5344CB8AC3E}">
        <p14:creationId xmlns:p14="http://schemas.microsoft.com/office/powerpoint/2010/main" val="32481601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dirty="0" smtClean="0"/>
              <a:t>School </a:t>
            </a:r>
            <a:r>
              <a:rPr lang="en-US" altLang="en-US" dirty="0" smtClean="0"/>
              <a:t>Day </a:t>
            </a:r>
            <a:r>
              <a:rPr lang="en-US" altLang="en-US" dirty="0" smtClean="0"/>
              <a:t>93</a:t>
            </a:r>
          </a:p>
        </p:txBody>
      </p:sp>
      <p:sp>
        <p:nvSpPr>
          <p:cNvPr id="21507" name="Rectangle 3"/>
          <p:cNvSpPr>
            <a:spLocks noGrp="1" noChangeArrowheads="1"/>
          </p:cNvSpPr>
          <p:nvPr>
            <p:ph sz="quarter" idx="1"/>
          </p:nvPr>
        </p:nvSpPr>
        <p:spPr/>
        <p:txBody>
          <a:bodyPr>
            <a:normAutofit/>
          </a:bodyPr>
          <a:lstStyle/>
          <a:p>
            <a:pPr eaLnBrk="1" hangingPunct="1">
              <a:buFont typeface="Wingdings" pitchFamily="2" charset="2"/>
              <a:buNone/>
            </a:pPr>
            <a:r>
              <a:rPr lang="en-US" altLang="en-US" sz="2800" dirty="0" smtClean="0"/>
              <a:t>A bottle of medicine contains 4 fluid ounces. One dose of medicine is 3 teaspoons. How many doses of medicine are in the bottle? If you reduce the dose to 2 teaspoons, how many doses will you get? If you increase it to 4 teaspoons, how many doses are possible? </a:t>
            </a:r>
          </a:p>
          <a:p>
            <a:pPr eaLnBrk="1" hangingPunct="1">
              <a:buFont typeface="Wingdings" pitchFamily="2" charset="2"/>
              <a:buNone/>
            </a:pPr>
            <a:r>
              <a:rPr lang="en-US" altLang="en-US" sz="2000" dirty="0" smtClean="0"/>
              <a:t>FYI: 3 teaspoons = 1 Tablespoon</a:t>
            </a:r>
          </a:p>
          <a:p>
            <a:pPr eaLnBrk="1" hangingPunct="1">
              <a:buFont typeface="Wingdings" pitchFamily="2" charset="2"/>
              <a:buNone/>
            </a:pPr>
            <a:r>
              <a:rPr lang="en-US" altLang="en-US" sz="2000" dirty="0" smtClean="0"/>
              <a:t>        2 Tablespoons = 1 fluid ounce</a:t>
            </a:r>
          </a:p>
          <a:p>
            <a:pPr eaLnBrk="1" hangingPunct="1">
              <a:buFont typeface="Wingdings" pitchFamily="2" charset="2"/>
              <a:buNone/>
            </a:pPr>
            <a:r>
              <a:rPr lang="en-US" altLang="en-US" sz="2000" dirty="0" smtClean="0"/>
              <a:t>        8 fluid ounces = 1 cup</a:t>
            </a:r>
          </a:p>
        </p:txBody>
      </p:sp>
    </p:spTree>
    <p:extLst>
      <p:ext uri="{BB962C8B-B14F-4D97-AF65-F5344CB8AC3E}">
        <p14:creationId xmlns:p14="http://schemas.microsoft.com/office/powerpoint/2010/main" val="172993261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dirty="0" smtClean="0"/>
              <a:t>School </a:t>
            </a:r>
            <a:r>
              <a:rPr lang="en-US" dirty="0" smtClean="0"/>
              <a:t>Day </a:t>
            </a:r>
            <a:r>
              <a:rPr lang="en-US" dirty="0" smtClean="0"/>
              <a:t>120</a:t>
            </a:r>
            <a:endParaRPr lang="en-US" dirty="0"/>
          </a:p>
        </p:txBody>
      </p:sp>
      <p:sp>
        <p:nvSpPr>
          <p:cNvPr id="20483" name="Rectangle 3"/>
          <p:cNvSpPr>
            <a:spLocks noGrp="1" noChangeArrowheads="1"/>
          </p:cNvSpPr>
          <p:nvPr>
            <p:ph sz="quarter" idx="1"/>
          </p:nvPr>
        </p:nvSpPr>
        <p:spPr/>
        <p:txBody>
          <a:bodyPr/>
          <a:lstStyle/>
          <a:p>
            <a:r>
              <a:rPr lang="en-US" dirty="0"/>
              <a:t>Goals are often given in ranges. A training range or target rate in beats per minute gives you the heart rate safety zone while exercising. It is based on your age and heartbeats per minute. To find your training range: (1) Start at 220 beats per minute; (2) Subtract your age; (3) Your training range is 60% to 75% of the answer from step 2. Find your training range. </a:t>
            </a:r>
            <a:r>
              <a:rPr lang="en-US" dirty="0" smtClean="0"/>
              <a:t>Why do you need this information?</a:t>
            </a:r>
            <a:endParaRPr lang="en-US" dirty="0"/>
          </a:p>
        </p:txBody>
      </p:sp>
    </p:spTree>
    <p:extLst>
      <p:ext uri="{BB962C8B-B14F-4D97-AF65-F5344CB8AC3E}">
        <p14:creationId xmlns:p14="http://schemas.microsoft.com/office/powerpoint/2010/main" val="186827274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120</a:t>
            </a:r>
            <a:endParaRPr lang="en-US" dirty="0"/>
          </a:p>
        </p:txBody>
      </p:sp>
      <p:sp>
        <p:nvSpPr>
          <p:cNvPr id="3" name="Content Placeholder 2"/>
          <p:cNvSpPr>
            <a:spLocks noGrp="1"/>
          </p:cNvSpPr>
          <p:nvPr>
            <p:ph sz="quarter" idx="1"/>
          </p:nvPr>
        </p:nvSpPr>
        <p:spPr/>
        <p:txBody>
          <a:bodyPr/>
          <a:lstStyle/>
          <a:p>
            <a:r>
              <a:rPr lang="en-US" dirty="0"/>
              <a:t>Find your training range. </a:t>
            </a:r>
            <a:endParaRPr lang="en-US" dirty="0" smtClean="0"/>
          </a:p>
          <a:p>
            <a:pPr lvl="1"/>
            <a:r>
              <a:rPr lang="en-US" dirty="0" smtClean="0">
                <a:solidFill>
                  <a:srgbClr val="FF0000"/>
                </a:solidFill>
              </a:rPr>
              <a:t>Variable answers</a:t>
            </a:r>
          </a:p>
          <a:p>
            <a:r>
              <a:rPr lang="en-US" dirty="0" smtClean="0"/>
              <a:t>Why </a:t>
            </a:r>
            <a:r>
              <a:rPr lang="en-US" dirty="0"/>
              <a:t>do you need this information?</a:t>
            </a:r>
          </a:p>
          <a:p>
            <a:endParaRPr lang="en-US" dirty="0"/>
          </a:p>
        </p:txBody>
      </p:sp>
    </p:spTree>
    <p:extLst>
      <p:ext uri="{BB962C8B-B14F-4D97-AF65-F5344CB8AC3E}">
        <p14:creationId xmlns:p14="http://schemas.microsoft.com/office/powerpoint/2010/main" val="382057721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dirty="0" smtClean="0"/>
              <a:t>School </a:t>
            </a:r>
            <a:r>
              <a:rPr lang="en-US" dirty="0" smtClean="0"/>
              <a:t>Day </a:t>
            </a:r>
            <a:r>
              <a:rPr lang="en-US" dirty="0" smtClean="0"/>
              <a:t>121</a:t>
            </a:r>
            <a:endParaRPr lang="en-US" dirty="0"/>
          </a:p>
        </p:txBody>
      </p:sp>
      <p:sp>
        <p:nvSpPr>
          <p:cNvPr id="21507" name="Rectangle 3"/>
          <p:cNvSpPr>
            <a:spLocks noGrp="1" noChangeArrowheads="1"/>
          </p:cNvSpPr>
          <p:nvPr>
            <p:ph sz="quarter" idx="1"/>
          </p:nvPr>
        </p:nvSpPr>
        <p:spPr/>
        <p:txBody>
          <a:bodyPr/>
          <a:lstStyle/>
          <a:p>
            <a:r>
              <a:rPr lang="en-US" b="1" dirty="0"/>
              <a:t>The mode is the number that occurs most often in a set of data. Depending on the set of data, there can be one mode, many modes, or no mode.</a:t>
            </a:r>
            <a:r>
              <a:rPr lang="en-US" dirty="0"/>
              <a:t> </a:t>
            </a:r>
          </a:p>
          <a:p>
            <a:r>
              <a:rPr lang="en-US" dirty="0"/>
              <a:t>Count the number of times each letter appears in the bolded sentences above. Find the mode. </a:t>
            </a:r>
            <a:endParaRPr lang="en-US" dirty="0" smtClean="0"/>
          </a:p>
          <a:p>
            <a:r>
              <a:rPr lang="en-US" dirty="0" smtClean="0"/>
              <a:t>How is finding the mode of a set of data useful? </a:t>
            </a:r>
            <a:endParaRPr lang="en-US" dirty="0"/>
          </a:p>
        </p:txBody>
      </p:sp>
    </p:spTree>
    <p:extLst>
      <p:ext uri="{BB962C8B-B14F-4D97-AF65-F5344CB8AC3E}">
        <p14:creationId xmlns:p14="http://schemas.microsoft.com/office/powerpoint/2010/main" val="238644442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121</a:t>
            </a:r>
            <a:endParaRPr lang="en-US" dirty="0"/>
          </a:p>
        </p:txBody>
      </p:sp>
      <p:sp>
        <p:nvSpPr>
          <p:cNvPr id="3" name="Content Placeholder 2"/>
          <p:cNvSpPr>
            <a:spLocks noGrp="1"/>
          </p:cNvSpPr>
          <p:nvPr>
            <p:ph sz="quarter" idx="1"/>
          </p:nvPr>
        </p:nvSpPr>
        <p:spPr/>
        <p:txBody>
          <a:bodyPr/>
          <a:lstStyle/>
          <a:p>
            <a:r>
              <a:rPr lang="en-US" dirty="0"/>
              <a:t>Find the mode. </a:t>
            </a:r>
            <a:endParaRPr lang="en-US" dirty="0" smtClean="0"/>
          </a:p>
          <a:p>
            <a:pPr lvl="1"/>
            <a:r>
              <a:rPr lang="en-US" dirty="0" smtClean="0">
                <a:solidFill>
                  <a:srgbClr val="FF0000"/>
                </a:solidFill>
              </a:rPr>
              <a:t>“E” occurs 17 times and is the mode.</a:t>
            </a:r>
            <a:endParaRPr lang="en-US" dirty="0">
              <a:solidFill>
                <a:srgbClr val="FF0000"/>
              </a:solidFill>
            </a:endParaRPr>
          </a:p>
          <a:p>
            <a:r>
              <a:rPr lang="en-US" dirty="0"/>
              <a:t>How is finding the mode of a set of data useful? </a:t>
            </a:r>
          </a:p>
          <a:p>
            <a:endParaRPr lang="en-US" dirty="0"/>
          </a:p>
        </p:txBody>
      </p:sp>
    </p:spTree>
    <p:extLst>
      <p:ext uri="{BB962C8B-B14F-4D97-AF65-F5344CB8AC3E}">
        <p14:creationId xmlns:p14="http://schemas.microsoft.com/office/powerpoint/2010/main" val="332309839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dirty="0" smtClean="0"/>
              <a:t>School </a:t>
            </a:r>
            <a:r>
              <a:rPr lang="en-US" dirty="0" smtClean="0"/>
              <a:t>Day </a:t>
            </a:r>
            <a:r>
              <a:rPr lang="en-US" dirty="0" smtClean="0"/>
              <a:t>122</a:t>
            </a:r>
            <a:endParaRPr lang="en-US" dirty="0"/>
          </a:p>
        </p:txBody>
      </p:sp>
      <p:sp>
        <p:nvSpPr>
          <p:cNvPr id="22531" name="Rectangle 3"/>
          <p:cNvSpPr>
            <a:spLocks noGrp="1" noChangeArrowheads="1"/>
          </p:cNvSpPr>
          <p:nvPr>
            <p:ph sz="quarter" idx="1"/>
          </p:nvPr>
        </p:nvSpPr>
        <p:spPr/>
        <p:txBody>
          <a:bodyPr/>
          <a:lstStyle/>
          <a:p>
            <a:pPr>
              <a:lnSpc>
                <a:spcPct val="90000"/>
              </a:lnSpc>
            </a:pPr>
            <a:r>
              <a:rPr lang="en-US" dirty="0"/>
              <a:t>The median is the “middle” number when a set of data is arranged in numerical order. When there are two middle numbers, the median is their average. Consider the perfect squares from 1 to 25 inclusive. List the squares from lowest to highest as a set. What is the median of the set? </a:t>
            </a:r>
            <a:r>
              <a:rPr lang="en-US" dirty="0" smtClean="0"/>
              <a:t>How is finding the median of a set of data useful?</a:t>
            </a:r>
            <a:endParaRPr lang="en-US" dirty="0"/>
          </a:p>
        </p:txBody>
      </p:sp>
    </p:spTree>
    <p:extLst>
      <p:ext uri="{BB962C8B-B14F-4D97-AF65-F5344CB8AC3E}">
        <p14:creationId xmlns:p14="http://schemas.microsoft.com/office/powerpoint/2010/main" val="392848518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122</a:t>
            </a:r>
            <a:endParaRPr lang="en-US" dirty="0"/>
          </a:p>
        </p:txBody>
      </p:sp>
      <p:sp>
        <p:nvSpPr>
          <p:cNvPr id="3" name="Content Placeholder 2"/>
          <p:cNvSpPr>
            <a:spLocks noGrp="1"/>
          </p:cNvSpPr>
          <p:nvPr>
            <p:ph sz="quarter" idx="1"/>
          </p:nvPr>
        </p:nvSpPr>
        <p:spPr/>
        <p:txBody>
          <a:bodyPr/>
          <a:lstStyle/>
          <a:p>
            <a:r>
              <a:rPr lang="en-US" dirty="0"/>
              <a:t>List the squares from lowest to highest as a set. </a:t>
            </a:r>
            <a:endParaRPr lang="en-US" dirty="0" smtClean="0"/>
          </a:p>
          <a:p>
            <a:pPr lvl="1"/>
            <a:r>
              <a:rPr lang="en-US" dirty="0" smtClean="0">
                <a:solidFill>
                  <a:srgbClr val="FF0000"/>
                </a:solidFill>
              </a:rPr>
              <a:t>1, 4, 9, 16, 25, 36, 49, 64, 81, 100, 121, 144, 169,196, 225, 256, 289, 324, 361,400, 441, 484, 529, 576, 625</a:t>
            </a:r>
          </a:p>
          <a:p>
            <a:r>
              <a:rPr lang="en-US" dirty="0" smtClean="0"/>
              <a:t>What </a:t>
            </a:r>
            <a:r>
              <a:rPr lang="en-US" dirty="0"/>
              <a:t>is the median of the set? </a:t>
            </a:r>
            <a:r>
              <a:rPr lang="en-US" dirty="0" smtClean="0"/>
              <a:t>  </a:t>
            </a:r>
            <a:r>
              <a:rPr lang="en-US" dirty="0" smtClean="0">
                <a:solidFill>
                  <a:srgbClr val="FF0000"/>
                </a:solidFill>
              </a:rPr>
              <a:t>169  (the 13</a:t>
            </a:r>
            <a:r>
              <a:rPr lang="en-US" baseline="30000" dirty="0" smtClean="0">
                <a:solidFill>
                  <a:srgbClr val="FF0000"/>
                </a:solidFill>
              </a:rPr>
              <a:t>th</a:t>
            </a:r>
            <a:r>
              <a:rPr lang="en-US" dirty="0" smtClean="0">
                <a:solidFill>
                  <a:srgbClr val="FF0000"/>
                </a:solidFill>
              </a:rPr>
              <a:t> value)</a:t>
            </a:r>
          </a:p>
          <a:p>
            <a:r>
              <a:rPr lang="en-US" dirty="0" smtClean="0"/>
              <a:t>How </a:t>
            </a:r>
            <a:r>
              <a:rPr lang="en-US" dirty="0"/>
              <a:t>is finding the median of a set of data useful?</a:t>
            </a:r>
          </a:p>
          <a:p>
            <a:endParaRPr lang="en-US" dirty="0"/>
          </a:p>
        </p:txBody>
      </p:sp>
    </p:spTree>
    <p:extLst>
      <p:ext uri="{BB962C8B-B14F-4D97-AF65-F5344CB8AC3E}">
        <p14:creationId xmlns:p14="http://schemas.microsoft.com/office/powerpoint/2010/main" val="346508308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t>School </a:t>
            </a:r>
            <a:r>
              <a:rPr lang="en-US" dirty="0" smtClean="0"/>
              <a:t>Day </a:t>
            </a:r>
            <a:r>
              <a:rPr lang="en-US" dirty="0" smtClean="0"/>
              <a:t>123</a:t>
            </a:r>
            <a:endParaRPr lang="en-US" dirty="0"/>
          </a:p>
        </p:txBody>
      </p:sp>
      <p:sp>
        <p:nvSpPr>
          <p:cNvPr id="23555" name="Rectangle 3"/>
          <p:cNvSpPr>
            <a:spLocks noGrp="1" noChangeArrowheads="1"/>
          </p:cNvSpPr>
          <p:nvPr>
            <p:ph sz="quarter" idx="1"/>
          </p:nvPr>
        </p:nvSpPr>
        <p:spPr/>
        <p:txBody>
          <a:bodyPr>
            <a:normAutofit/>
          </a:bodyPr>
          <a:lstStyle/>
          <a:p>
            <a:r>
              <a:rPr lang="en-US" sz="2400" dirty="0"/>
              <a:t>A set of data may often be described by various statistical measures. Two of the most common of these measures are median and mean. The longest rivers in six of the continents are below; find the median and mean of their </a:t>
            </a:r>
            <a:r>
              <a:rPr lang="en-US" sz="2400" dirty="0" smtClean="0"/>
              <a:t>lengths and explain the process. </a:t>
            </a:r>
            <a:endParaRPr lang="en-US" sz="2400" dirty="0"/>
          </a:p>
          <a:p>
            <a:r>
              <a:rPr lang="en-US" sz="2000" dirty="0"/>
              <a:t>Volga; </a:t>
            </a:r>
            <a:r>
              <a:rPr lang="en-US" sz="2000" dirty="0" smtClean="0"/>
              <a:t> Europe</a:t>
            </a:r>
            <a:r>
              <a:rPr lang="en-US" sz="2000" dirty="0"/>
              <a:t>: 2290 mi</a:t>
            </a:r>
          </a:p>
          <a:p>
            <a:r>
              <a:rPr lang="en-US" sz="2000" dirty="0"/>
              <a:t>Murray; </a:t>
            </a:r>
            <a:r>
              <a:rPr lang="en-US" sz="2000" dirty="0" smtClean="0"/>
              <a:t> Australia</a:t>
            </a:r>
            <a:r>
              <a:rPr lang="en-US" sz="2000" dirty="0"/>
              <a:t>: 1600 mi</a:t>
            </a:r>
          </a:p>
          <a:p>
            <a:r>
              <a:rPr lang="en-US" sz="2000" dirty="0"/>
              <a:t>Yangtze; </a:t>
            </a:r>
            <a:r>
              <a:rPr lang="en-US" sz="2000" dirty="0" smtClean="0"/>
              <a:t> Asia</a:t>
            </a:r>
            <a:r>
              <a:rPr lang="en-US" sz="2000" dirty="0"/>
              <a:t>: 3400 mi</a:t>
            </a:r>
          </a:p>
          <a:p>
            <a:r>
              <a:rPr lang="en-US" sz="2000" dirty="0"/>
              <a:t>Nile; </a:t>
            </a:r>
            <a:r>
              <a:rPr lang="en-US" sz="2000" dirty="0" smtClean="0"/>
              <a:t> Africa</a:t>
            </a:r>
            <a:r>
              <a:rPr lang="en-US" sz="2000" dirty="0"/>
              <a:t>: 3485 mi</a:t>
            </a:r>
          </a:p>
          <a:p>
            <a:r>
              <a:rPr lang="en-US" sz="2000" dirty="0"/>
              <a:t>Amazon; </a:t>
            </a:r>
            <a:r>
              <a:rPr lang="en-US" sz="2000" dirty="0" smtClean="0"/>
              <a:t> South </a:t>
            </a:r>
            <a:r>
              <a:rPr lang="en-US" sz="2000" dirty="0"/>
              <a:t>America: 4000 mi</a:t>
            </a:r>
          </a:p>
          <a:p>
            <a:r>
              <a:rPr lang="en-US" sz="2000" dirty="0"/>
              <a:t>Mississippi; North America: 2330 mi</a:t>
            </a:r>
          </a:p>
        </p:txBody>
      </p:sp>
    </p:spTree>
    <p:extLst>
      <p:ext uri="{BB962C8B-B14F-4D97-AF65-F5344CB8AC3E}">
        <p14:creationId xmlns:p14="http://schemas.microsoft.com/office/powerpoint/2010/main" val="116529873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123</a:t>
            </a:r>
            <a:endParaRPr lang="en-US" dirty="0"/>
          </a:p>
        </p:txBody>
      </p:sp>
      <p:sp>
        <p:nvSpPr>
          <p:cNvPr id="3" name="Content Placeholder 2"/>
          <p:cNvSpPr>
            <a:spLocks noGrp="1"/>
          </p:cNvSpPr>
          <p:nvPr>
            <p:ph sz="quarter" idx="1"/>
          </p:nvPr>
        </p:nvSpPr>
        <p:spPr/>
        <p:txBody>
          <a:bodyPr/>
          <a:lstStyle/>
          <a:p>
            <a:r>
              <a:rPr lang="en-US" sz="2800" dirty="0" smtClean="0"/>
              <a:t>Find </a:t>
            </a:r>
            <a:r>
              <a:rPr lang="en-US" sz="2800" dirty="0"/>
              <a:t>the median and mean of their lengths and explain the process. </a:t>
            </a:r>
            <a:endParaRPr lang="en-US" sz="2800" dirty="0" smtClean="0"/>
          </a:p>
          <a:p>
            <a:pPr lvl="1"/>
            <a:r>
              <a:rPr lang="en-US" sz="2500" dirty="0" smtClean="0">
                <a:solidFill>
                  <a:srgbClr val="FF0000"/>
                </a:solidFill>
              </a:rPr>
              <a:t>Median – 2865 mi</a:t>
            </a:r>
          </a:p>
          <a:p>
            <a:pPr lvl="1"/>
            <a:r>
              <a:rPr lang="en-US" sz="2500" dirty="0" smtClean="0">
                <a:solidFill>
                  <a:srgbClr val="FF0000"/>
                </a:solidFill>
              </a:rPr>
              <a:t>Mean – 2850.83…  rounded  </a:t>
            </a:r>
            <a:r>
              <a:rPr lang="en-US" sz="2500" b="1" dirty="0" smtClean="0">
                <a:solidFill>
                  <a:srgbClr val="FF0000"/>
                </a:solidFill>
              </a:rPr>
              <a:t>2851 mi</a:t>
            </a:r>
            <a:endParaRPr lang="en-US" sz="2500" b="1" dirty="0">
              <a:solidFill>
                <a:srgbClr val="FF0000"/>
              </a:solidFill>
            </a:endParaRPr>
          </a:p>
          <a:p>
            <a:endParaRPr lang="en-US" dirty="0"/>
          </a:p>
        </p:txBody>
      </p:sp>
    </p:spTree>
    <p:extLst>
      <p:ext uri="{BB962C8B-B14F-4D97-AF65-F5344CB8AC3E}">
        <p14:creationId xmlns:p14="http://schemas.microsoft.com/office/powerpoint/2010/main" val="417222571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smtClean="0"/>
              <a:t>School </a:t>
            </a:r>
            <a:r>
              <a:rPr lang="en-US" dirty="0" smtClean="0"/>
              <a:t>Day </a:t>
            </a:r>
            <a:r>
              <a:rPr lang="en-US" dirty="0" smtClean="0"/>
              <a:t>124</a:t>
            </a:r>
            <a:endParaRPr lang="en-US" dirty="0"/>
          </a:p>
        </p:txBody>
      </p:sp>
      <p:sp>
        <p:nvSpPr>
          <p:cNvPr id="24579" name="Rectangle 3"/>
          <p:cNvSpPr>
            <a:spLocks noGrp="1" noChangeArrowheads="1"/>
          </p:cNvSpPr>
          <p:nvPr>
            <p:ph sz="quarter" idx="1"/>
          </p:nvPr>
        </p:nvSpPr>
        <p:spPr/>
        <p:txBody>
          <a:bodyPr/>
          <a:lstStyle/>
          <a:p>
            <a:r>
              <a:rPr lang="en-US" sz="2400" dirty="0"/>
              <a:t>The eight planets (terrestrial and gas giants) are listed below with their number of moons. Find the mode, median, and mean of the set of moons</a:t>
            </a:r>
            <a:r>
              <a:rPr lang="en-US" sz="2400" dirty="0" smtClean="0"/>
              <a:t>. Which statistical measure is the most useful in this example and why? </a:t>
            </a:r>
            <a:endParaRPr lang="en-US" sz="2400" dirty="0"/>
          </a:p>
          <a:p>
            <a:pPr>
              <a:buFont typeface="Wingdings" pitchFamily="2" charset="2"/>
              <a:buNone/>
            </a:pPr>
            <a:endParaRPr lang="en-US" dirty="0" smtClean="0"/>
          </a:p>
          <a:p>
            <a:r>
              <a:rPr lang="en-US" dirty="0" smtClean="0"/>
              <a:t>Mercury</a:t>
            </a:r>
            <a:r>
              <a:rPr lang="en-US" dirty="0"/>
              <a:t>, 0</a:t>
            </a:r>
          </a:p>
          <a:p>
            <a:r>
              <a:rPr lang="en-US" dirty="0"/>
              <a:t>Venus, 0</a:t>
            </a:r>
          </a:p>
          <a:p>
            <a:r>
              <a:rPr lang="en-US" dirty="0"/>
              <a:t>Earth, 1</a:t>
            </a:r>
          </a:p>
          <a:p>
            <a:r>
              <a:rPr lang="en-US" dirty="0"/>
              <a:t>Mars, 2</a:t>
            </a:r>
          </a:p>
          <a:p>
            <a:endParaRPr lang="en-US" dirty="0"/>
          </a:p>
          <a:p>
            <a:pPr>
              <a:buFont typeface="Wingdings" pitchFamily="2" charset="2"/>
              <a:buNone/>
            </a:pPr>
            <a:endParaRPr lang="en-US" dirty="0"/>
          </a:p>
          <a:p>
            <a:endParaRPr lang="en-US" dirty="0"/>
          </a:p>
        </p:txBody>
      </p:sp>
      <p:sp>
        <p:nvSpPr>
          <p:cNvPr id="24580" name="Text Box 4"/>
          <p:cNvSpPr txBox="1">
            <a:spLocks noChangeArrowheads="1"/>
          </p:cNvSpPr>
          <p:nvPr/>
        </p:nvSpPr>
        <p:spPr bwMode="auto">
          <a:xfrm>
            <a:off x="5546725" y="3994150"/>
            <a:ext cx="2530475" cy="366713"/>
          </a:xfrm>
          <a:prstGeom prst="rect">
            <a:avLst/>
          </a:prstGeom>
          <a:noFill/>
          <a:ln w="9525">
            <a:noFill/>
            <a:miter lim="800000"/>
            <a:headEnd/>
            <a:tailEnd/>
          </a:ln>
          <a:effectLst/>
        </p:spPr>
        <p:txBody>
          <a:bodyPr>
            <a:spAutoFit/>
          </a:bodyPr>
          <a:lstStyle/>
          <a:p>
            <a:endParaRPr lang="en-US"/>
          </a:p>
        </p:txBody>
      </p:sp>
      <p:sp>
        <p:nvSpPr>
          <p:cNvPr id="24581" name="Text Box 5"/>
          <p:cNvSpPr txBox="1">
            <a:spLocks noChangeArrowheads="1"/>
          </p:cNvSpPr>
          <p:nvPr/>
        </p:nvSpPr>
        <p:spPr bwMode="auto">
          <a:xfrm>
            <a:off x="4337538" y="3880338"/>
            <a:ext cx="2533194" cy="2074414"/>
          </a:xfrm>
          <a:prstGeom prst="rect">
            <a:avLst/>
          </a:prstGeom>
          <a:noFill/>
          <a:ln w="9525">
            <a:noFill/>
            <a:miter lim="800000"/>
            <a:headEnd/>
            <a:tailEnd/>
          </a:ln>
          <a:effectLst/>
        </p:spPr>
        <p:txBody>
          <a:bodyPr wrap="none">
            <a:spAutoFit/>
          </a:bodyPr>
          <a:lstStyle/>
          <a:p>
            <a:pPr eaLnBrk="1" hangingPunct="1">
              <a:spcBef>
                <a:spcPct val="20000"/>
              </a:spcBef>
              <a:buClr>
                <a:schemeClr val="bg2"/>
              </a:buClr>
              <a:buSzPct val="75000"/>
              <a:buFont typeface="Wingdings" pitchFamily="2" charset="2"/>
              <a:buChar char="p"/>
            </a:pPr>
            <a:r>
              <a:rPr lang="en-US" sz="2800" dirty="0" smtClean="0"/>
              <a:t> Jupiter</a:t>
            </a:r>
            <a:r>
              <a:rPr lang="en-US" sz="2800" dirty="0"/>
              <a:t>, 16</a:t>
            </a:r>
          </a:p>
          <a:p>
            <a:pPr eaLnBrk="1" hangingPunct="1">
              <a:spcBef>
                <a:spcPct val="20000"/>
              </a:spcBef>
              <a:buClr>
                <a:schemeClr val="bg2"/>
              </a:buClr>
              <a:buSzPct val="75000"/>
              <a:buFont typeface="Wingdings" pitchFamily="2" charset="2"/>
              <a:buChar char="p"/>
            </a:pPr>
            <a:r>
              <a:rPr lang="en-US" sz="2800" dirty="0" smtClean="0"/>
              <a:t> Saturn</a:t>
            </a:r>
            <a:r>
              <a:rPr lang="en-US" sz="2800" dirty="0"/>
              <a:t>, 20</a:t>
            </a:r>
          </a:p>
          <a:p>
            <a:pPr eaLnBrk="1" hangingPunct="1">
              <a:spcBef>
                <a:spcPct val="20000"/>
              </a:spcBef>
              <a:buClr>
                <a:schemeClr val="bg2"/>
              </a:buClr>
              <a:buSzPct val="75000"/>
              <a:buFont typeface="Wingdings" pitchFamily="2" charset="2"/>
              <a:buChar char="p"/>
            </a:pPr>
            <a:r>
              <a:rPr lang="en-US" sz="2800" dirty="0" smtClean="0"/>
              <a:t> Uranus</a:t>
            </a:r>
            <a:r>
              <a:rPr lang="en-US" sz="2800" dirty="0"/>
              <a:t>, 15</a:t>
            </a:r>
          </a:p>
          <a:p>
            <a:pPr eaLnBrk="1" hangingPunct="1">
              <a:spcBef>
                <a:spcPct val="20000"/>
              </a:spcBef>
              <a:buClr>
                <a:schemeClr val="bg2"/>
              </a:buClr>
              <a:buSzPct val="75000"/>
              <a:buFont typeface="Wingdings" pitchFamily="2" charset="2"/>
              <a:buChar char="p"/>
            </a:pPr>
            <a:r>
              <a:rPr lang="en-US" sz="2800" dirty="0" smtClean="0"/>
              <a:t> Neptune</a:t>
            </a:r>
            <a:r>
              <a:rPr lang="en-US" sz="2800" dirty="0"/>
              <a:t>, 8</a:t>
            </a:r>
          </a:p>
        </p:txBody>
      </p:sp>
    </p:spTree>
    <p:extLst>
      <p:ext uri="{BB962C8B-B14F-4D97-AF65-F5344CB8AC3E}">
        <p14:creationId xmlns:p14="http://schemas.microsoft.com/office/powerpoint/2010/main" val="252325260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124</a:t>
            </a:r>
            <a:endParaRPr lang="en-US" dirty="0"/>
          </a:p>
        </p:txBody>
      </p:sp>
      <p:sp>
        <p:nvSpPr>
          <p:cNvPr id="3" name="Content Placeholder 2"/>
          <p:cNvSpPr>
            <a:spLocks noGrp="1"/>
          </p:cNvSpPr>
          <p:nvPr>
            <p:ph sz="quarter" idx="1"/>
          </p:nvPr>
        </p:nvSpPr>
        <p:spPr/>
        <p:txBody>
          <a:bodyPr/>
          <a:lstStyle/>
          <a:p>
            <a:r>
              <a:rPr lang="en-US" sz="2800" dirty="0"/>
              <a:t>Find the mode, median, and mean of the set of moons. </a:t>
            </a:r>
            <a:endParaRPr lang="en-US" sz="2800" dirty="0" smtClean="0"/>
          </a:p>
          <a:p>
            <a:pPr lvl="1"/>
            <a:r>
              <a:rPr lang="en-US" sz="2500" dirty="0" smtClean="0">
                <a:solidFill>
                  <a:srgbClr val="FF0000"/>
                </a:solidFill>
              </a:rPr>
              <a:t>0, 0, 1, 2, 8, 15, 16, 20</a:t>
            </a:r>
          </a:p>
          <a:p>
            <a:pPr lvl="1"/>
            <a:r>
              <a:rPr lang="en-US" sz="2500" dirty="0" smtClean="0">
                <a:solidFill>
                  <a:srgbClr val="FF0000"/>
                </a:solidFill>
              </a:rPr>
              <a:t>Mode – 0</a:t>
            </a:r>
          </a:p>
          <a:p>
            <a:pPr lvl="1"/>
            <a:r>
              <a:rPr lang="en-US" sz="2500" dirty="0" smtClean="0">
                <a:solidFill>
                  <a:srgbClr val="FF0000"/>
                </a:solidFill>
              </a:rPr>
              <a:t>Median – 5                  (2 + 8)/2</a:t>
            </a:r>
          </a:p>
          <a:p>
            <a:pPr lvl="1"/>
            <a:r>
              <a:rPr lang="en-US" sz="2500" dirty="0" smtClean="0">
                <a:solidFill>
                  <a:srgbClr val="FF0000"/>
                </a:solidFill>
              </a:rPr>
              <a:t>Mean – 7.75</a:t>
            </a:r>
          </a:p>
          <a:p>
            <a:r>
              <a:rPr lang="en-US" sz="2800" dirty="0" smtClean="0"/>
              <a:t>Which </a:t>
            </a:r>
            <a:r>
              <a:rPr lang="en-US" sz="2800" dirty="0"/>
              <a:t>statistical measure is the most useful in this example and why?</a:t>
            </a:r>
            <a:endParaRPr lang="en-US" dirty="0"/>
          </a:p>
        </p:txBody>
      </p:sp>
    </p:spTree>
    <p:extLst>
      <p:ext uri="{BB962C8B-B14F-4D97-AF65-F5344CB8AC3E}">
        <p14:creationId xmlns:p14="http://schemas.microsoft.com/office/powerpoint/2010/main" val="29427106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93</a:t>
            </a:r>
            <a:endParaRPr lang="en-US" dirty="0"/>
          </a:p>
        </p:txBody>
      </p:sp>
      <p:sp>
        <p:nvSpPr>
          <p:cNvPr id="3" name="Content Placeholder 2"/>
          <p:cNvSpPr>
            <a:spLocks noGrp="1"/>
          </p:cNvSpPr>
          <p:nvPr>
            <p:ph sz="quarter" idx="1"/>
          </p:nvPr>
        </p:nvSpPr>
        <p:spPr/>
        <p:txBody>
          <a:bodyPr/>
          <a:lstStyle/>
          <a:p>
            <a:r>
              <a:rPr lang="en-US" altLang="en-US" sz="2400" dirty="0"/>
              <a:t>How many doses of medicine are in the bottle? </a:t>
            </a:r>
            <a:endParaRPr lang="en-US" altLang="en-US" sz="2400" dirty="0" smtClean="0"/>
          </a:p>
          <a:p>
            <a:pPr lvl="1"/>
            <a:r>
              <a:rPr lang="en-US" altLang="en-US" sz="2100" dirty="0" smtClean="0">
                <a:solidFill>
                  <a:srgbClr val="FF0000"/>
                </a:solidFill>
              </a:rPr>
              <a:t>24 tsp = 4 </a:t>
            </a:r>
            <a:r>
              <a:rPr lang="en-US" altLang="en-US" sz="2100" dirty="0" err="1" smtClean="0">
                <a:solidFill>
                  <a:srgbClr val="FF0000"/>
                </a:solidFill>
              </a:rPr>
              <a:t>fl</a:t>
            </a:r>
            <a:r>
              <a:rPr lang="en-US" altLang="en-US" sz="2100" dirty="0" smtClean="0">
                <a:solidFill>
                  <a:srgbClr val="FF0000"/>
                </a:solidFill>
              </a:rPr>
              <a:t> </a:t>
            </a:r>
            <a:r>
              <a:rPr lang="en-US" altLang="en-US" sz="2100" dirty="0" err="1" smtClean="0">
                <a:solidFill>
                  <a:srgbClr val="FF0000"/>
                </a:solidFill>
              </a:rPr>
              <a:t>oz</a:t>
            </a:r>
            <a:endParaRPr lang="en-US" altLang="en-US" sz="2100" dirty="0" smtClean="0">
              <a:solidFill>
                <a:srgbClr val="FF0000"/>
              </a:solidFill>
            </a:endParaRPr>
          </a:p>
          <a:p>
            <a:pPr lvl="1"/>
            <a:r>
              <a:rPr lang="en-US" altLang="en-US" sz="2100" dirty="0" smtClean="0">
                <a:solidFill>
                  <a:srgbClr val="FF0000"/>
                </a:solidFill>
              </a:rPr>
              <a:t>8 doses at 3 tsp. each</a:t>
            </a:r>
          </a:p>
          <a:p>
            <a:r>
              <a:rPr lang="en-US" altLang="en-US" sz="2400" dirty="0" smtClean="0"/>
              <a:t>If </a:t>
            </a:r>
            <a:r>
              <a:rPr lang="en-US" altLang="en-US" sz="2400" dirty="0"/>
              <a:t>you reduce the dose to 2 teaspoons, how many doses will you get? </a:t>
            </a:r>
            <a:endParaRPr lang="en-US" altLang="en-US" sz="2400" dirty="0" smtClean="0"/>
          </a:p>
          <a:p>
            <a:pPr lvl="1"/>
            <a:r>
              <a:rPr lang="en-US" altLang="en-US" sz="2100" dirty="0" smtClean="0">
                <a:solidFill>
                  <a:srgbClr val="FF0000"/>
                </a:solidFill>
              </a:rPr>
              <a:t>12 doses at 2 tsp each</a:t>
            </a:r>
          </a:p>
          <a:p>
            <a:r>
              <a:rPr lang="en-US" altLang="en-US" sz="2400" dirty="0" smtClean="0"/>
              <a:t>If </a:t>
            </a:r>
            <a:r>
              <a:rPr lang="en-US" altLang="en-US" sz="2400" dirty="0"/>
              <a:t>you increase it to 4 teaspoons, how many doses are possible? </a:t>
            </a:r>
            <a:endParaRPr lang="en-US" altLang="en-US" sz="2400" dirty="0" smtClean="0"/>
          </a:p>
          <a:p>
            <a:pPr lvl="1"/>
            <a:r>
              <a:rPr lang="en-US" altLang="en-US" sz="2100" dirty="0" smtClean="0">
                <a:solidFill>
                  <a:srgbClr val="FF0000"/>
                </a:solidFill>
              </a:rPr>
              <a:t>6 doses at 4 tsp each</a:t>
            </a:r>
            <a:endParaRPr lang="en-US" altLang="en-US" sz="2100" dirty="0">
              <a:solidFill>
                <a:srgbClr val="FF0000"/>
              </a:solidFill>
            </a:endParaRPr>
          </a:p>
        </p:txBody>
      </p:sp>
    </p:spTree>
    <p:extLst>
      <p:ext uri="{BB962C8B-B14F-4D97-AF65-F5344CB8AC3E}">
        <p14:creationId xmlns:p14="http://schemas.microsoft.com/office/powerpoint/2010/main" val="130836307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dirty="0" smtClean="0"/>
              <a:t>School </a:t>
            </a:r>
            <a:r>
              <a:rPr lang="en-US" dirty="0" smtClean="0"/>
              <a:t>Day </a:t>
            </a:r>
            <a:r>
              <a:rPr lang="en-US" dirty="0" smtClean="0"/>
              <a:t>125</a:t>
            </a:r>
            <a:endParaRPr lang="en-US" dirty="0"/>
          </a:p>
        </p:txBody>
      </p:sp>
      <p:sp>
        <p:nvSpPr>
          <p:cNvPr id="25603" name="Rectangle 3"/>
          <p:cNvSpPr>
            <a:spLocks noGrp="1" noChangeArrowheads="1"/>
          </p:cNvSpPr>
          <p:nvPr>
            <p:ph sz="quarter" idx="1"/>
          </p:nvPr>
        </p:nvSpPr>
        <p:spPr/>
        <p:txBody>
          <a:bodyPr/>
          <a:lstStyle/>
          <a:p>
            <a:r>
              <a:rPr lang="en-US" dirty="0"/>
              <a:t>Sally earned 60, 65, 65, and 80 on four tests. How would scoring 100 on the next test affect the mean</a:t>
            </a:r>
            <a:r>
              <a:rPr lang="en-US" dirty="0" smtClean="0"/>
              <a:t>? Explain why you would want to know how your grades are calculated. How would you use this knowledge?</a:t>
            </a:r>
            <a:endParaRPr lang="en-US" dirty="0"/>
          </a:p>
        </p:txBody>
      </p:sp>
    </p:spTree>
    <p:extLst>
      <p:ext uri="{BB962C8B-B14F-4D97-AF65-F5344CB8AC3E}">
        <p14:creationId xmlns:p14="http://schemas.microsoft.com/office/powerpoint/2010/main" val="219812062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125</a:t>
            </a:r>
            <a:endParaRPr lang="en-US" dirty="0"/>
          </a:p>
        </p:txBody>
      </p:sp>
      <p:sp>
        <p:nvSpPr>
          <p:cNvPr id="3" name="Content Placeholder 2"/>
          <p:cNvSpPr>
            <a:spLocks noGrp="1"/>
          </p:cNvSpPr>
          <p:nvPr>
            <p:ph sz="quarter" idx="1"/>
          </p:nvPr>
        </p:nvSpPr>
        <p:spPr/>
        <p:txBody>
          <a:bodyPr/>
          <a:lstStyle/>
          <a:p>
            <a:r>
              <a:rPr lang="en-US" dirty="0"/>
              <a:t>How would scoring 100 on the next test affect the mean</a:t>
            </a:r>
            <a:r>
              <a:rPr lang="en-US" dirty="0" smtClean="0"/>
              <a:t>?</a:t>
            </a:r>
          </a:p>
          <a:p>
            <a:pPr lvl="1"/>
            <a:r>
              <a:rPr lang="en-US" dirty="0" smtClean="0">
                <a:solidFill>
                  <a:srgbClr val="FF0000"/>
                </a:solidFill>
              </a:rPr>
              <a:t>6.5 point increase to the mean</a:t>
            </a:r>
          </a:p>
          <a:p>
            <a:r>
              <a:rPr lang="en-US" dirty="0" smtClean="0"/>
              <a:t> </a:t>
            </a:r>
            <a:r>
              <a:rPr lang="en-US" dirty="0"/>
              <a:t>Explain why you would want to know how your grades are calculated. </a:t>
            </a:r>
            <a:endParaRPr lang="en-US" dirty="0" smtClean="0"/>
          </a:p>
          <a:p>
            <a:r>
              <a:rPr lang="en-US" dirty="0" smtClean="0"/>
              <a:t>How </a:t>
            </a:r>
            <a:r>
              <a:rPr lang="en-US" dirty="0"/>
              <a:t>would you use this knowledge?</a:t>
            </a:r>
          </a:p>
          <a:p>
            <a:endParaRPr lang="en-US" dirty="0"/>
          </a:p>
        </p:txBody>
      </p:sp>
    </p:spTree>
    <p:extLst>
      <p:ext uri="{BB962C8B-B14F-4D97-AF65-F5344CB8AC3E}">
        <p14:creationId xmlns:p14="http://schemas.microsoft.com/office/powerpoint/2010/main" val="25662801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dirty="0" smtClean="0"/>
              <a:t>School </a:t>
            </a:r>
            <a:r>
              <a:rPr lang="en-US" dirty="0" smtClean="0"/>
              <a:t>Day </a:t>
            </a:r>
            <a:r>
              <a:rPr lang="en-US" dirty="0" smtClean="0"/>
              <a:t>126</a:t>
            </a:r>
            <a:endParaRPr lang="en-US" dirty="0"/>
          </a:p>
        </p:txBody>
      </p:sp>
      <p:sp>
        <p:nvSpPr>
          <p:cNvPr id="26627" name="Rectangle 3"/>
          <p:cNvSpPr>
            <a:spLocks noGrp="1" noChangeArrowheads="1"/>
          </p:cNvSpPr>
          <p:nvPr>
            <p:ph sz="quarter" idx="1"/>
          </p:nvPr>
        </p:nvSpPr>
        <p:spPr/>
        <p:txBody>
          <a:bodyPr/>
          <a:lstStyle/>
          <a:p>
            <a:r>
              <a:rPr lang="en-US" dirty="0" smtClean="0"/>
              <a:t>In statistics, an outlier is an observation that is numerically distant from the rest of the data. Tom recorded his daily caloric intake for 5 </a:t>
            </a:r>
            <a:r>
              <a:rPr lang="en-US" dirty="0"/>
              <a:t>d</a:t>
            </a:r>
            <a:r>
              <a:rPr lang="en-US" dirty="0" smtClean="0"/>
              <a:t>ays</a:t>
            </a:r>
            <a:r>
              <a:rPr lang="en-US" dirty="0" smtClean="0"/>
              <a:t>. The results were as follows: 2500, 2600, 2600, 2400, and 3900. How would removing the outlier affect the mean, median, and mode of the data? Why would you want to remove outliers from a data set? </a:t>
            </a:r>
            <a:endParaRPr lang="en-US" dirty="0"/>
          </a:p>
        </p:txBody>
      </p:sp>
    </p:spTree>
    <p:extLst>
      <p:ext uri="{BB962C8B-B14F-4D97-AF65-F5344CB8AC3E}">
        <p14:creationId xmlns:p14="http://schemas.microsoft.com/office/powerpoint/2010/main" val="17299506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126</a:t>
            </a:r>
            <a:endParaRPr lang="en-US" dirty="0"/>
          </a:p>
        </p:txBody>
      </p:sp>
      <p:sp>
        <p:nvSpPr>
          <p:cNvPr id="3" name="Content Placeholder 2"/>
          <p:cNvSpPr>
            <a:spLocks noGrp="1"/>
          </p:cNvSpPr>
          <p:nvPr>
            <p:ph sz="quarter" idx="1"/>
          </p:nvPr>
        </p:nvSpPr>
        <p:spPr/>
        <p:txBody>
          <a:bodyPr/>
          <a:lstStyle/>
          <a:p>
            <a:r>
              <a:rPr lang="en-US" dirty="0"/>
              <a:t>How would removing the outlier affect the mean, median, and mode of the data? </a:t>
            </a:r>
            <a:endParaRPr lang="en-US" dirty="0" smtClean="0"/>
          </a:p>
          <a:p>
            <a:pPr lvl="1"/>
            <a:r>
              <a:rPr lang="en-US" dirty="0" smtClean="0">
                <a:solidFill>
                  <a:srgbClr val="FF0000"/>
                </a:solidFill>
              </a:rPr>
              <a:t>The outlier is the 3900</a:t>
            </a:r>
          </a:p>
          <a:p>
            <a:pPr lvl="1"/>
            <a:r>
              <a:rPr lang="en-US" dirty="0" smtClean="0">
                <a:solidFill>
                  <a:srgbClr val="FF0000"/>
                </a:solidFill>
              </a:rPr>
              <a:t>No change in the mode (2600) or the median (2600). In this case the mode and the median are the same number. Removing the last value would often change the median, but not in this example. </a:t>
            </a:r>
          </a:p>
          <a:p>
            <a:pPr lvl="1"/>
            <a:r>
              <a:rPr lang="en-US" dirty="0" smtClean="0">
                <a:solidFill>
                  <a:srgbClr val="FF0000"/>
                </a:solidFill>
              </a:rPr>
              <a:t>The median would decrease from 2800 to 2525</a:t>
            </a:r>
          </a:p>
          <a:p>
            <a:r>
              <a:rPr lang="en-US" dirty="0" smtClean="0"/>
              <a:t>Why </a:t>
            </a:r>
            <a:r>
              <a:rPr lang="en-US" dirty="0"/>
              <a:t>would you want to remove outliers from a data set? </a:t>
            </a:r>
          </a:p>
          <a:p>
            <a:endParaRPr lang="en-US" dirty="0"/>
          </a:p>
        </p:txBody>
      </p:sp>
    </p:spTree>
    <p:extLst>
      <p:ext uri="{BB962C8B-B14F-4D97-AF65-F5344CB8AC3E}">
        <p14:creationId xmlns:p14="http://schemas.microsoft.com/office/powerpoint/2010/main" val="3942996316"/>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dirty="0" smtClean="0"/>
              <a:t>School </a:t>
            </a:r>
            <a:r>
              <a:rPr lang="en-US" dirty="0" smtClean="0"/>
              <a:t>Day </a:t>
            </a:r>
            <a:r>
              <a:rPr lang="en-US" dirty="0" smtClean="0"/>
              <a:t>127</a:t>
            </a:r>
            <a:endParaRPr lang="en-US" dirty="0"/>
          </a:p>
        </p:txBody>
      </p:sp>
      <p:sp>
        <p:nvSpPr>
          <p:cNvPr id="27651" name="Rectangle 3"/>
          <p:cNvSpPr>
            <a:spLocks noGrp="1" noChangeArrowheads="1"/>
          </p:cNvSpPr>
          <p:nvPr>
            <p:ph sz="quarter" idx="1"/>
          </p:nvPr>
        </p:nvSpPr>
        <p:spPr/>
        <p:txBody>
          <a:bodyPr/>
          <a:lstStyle/>
          <a:p>
            <a:r>
              <a:rPr lang="en-US" dirty="0"/>
              <a:t>Which measure of central tendency, mean, median, or mode, would best depict information gained when analyzing the following data: 10, 200, 200, 300, 325, 351, 400</a:t>
            </a:r>
            <a:r>
              <a:rPr lang="en-US" dirty="0" smtClean="0"/>
              <a:t>? Describe a situation where you would get data values like this. Does that change the statistical measure that you chose? </a:t>
            </a:r>
            <a:endParaRPr lang="en-US" dirty="0"/>
          </a:p>
        </p:txBody>
      </p:sp>
    </p:spTree>
    <p:extLst>
      <p:ext uri="{BB962C8B-B14F-4D97-AF65-F5344CB8AC3E}">
        <p14:creationId xmlns:p14="http://schemas.microsoft.com/office/powerpoint/2010/main" val="1866784657"/>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127 </a:t>
            </a:r>
            <a:endParaRPr lang="en-US" dirty="0"/>
          </a:p>
        </p:txBody>
      </p:sp>
      <p:sp>
        <p:nvSpPr>
          <p:cNvPr id="3" name="Content Placeholder 2"/>
          <p:cNvSpPr>
            <a:spLocks noGrp="1"/>
          </p:cNvSpPr>
          <p:nvPr>
            <p:ph sz="quarter" idx="1"/>
          </p:nvPr>
        </p:nvSpPr>
        <p:spPr/>
        <p:txBody>
          <a:bodyPr>
            <a:normAutofit lnSpcReduction="10000"/>
          </a:bodyPr>
          <a:lstStyle/>
          <a:p>
            <a:r>
              <a:rPr lang="en-US" dirty="0"/>
              <a:t>Which measure of central tendency, mean, median, or mode, would best depict information gained when analyzing the following data: 10, 200, 200, 300, 325, 351, 400? </a:t>
            </a:r>
            <a:endParaRPr lang="en-US" dirty="0" smtClean="0"/>
          </a:p>
          <a:p>
            <a:pPr lvl="1"/>
            <a:r>
              <a:rPr lang="en-US" dirty="0" smtClean="0">
                <a:solidFill>
                  <a:srgbClr val="FF0000"/>
                </a:solidFill>
              </a:rPr>
              <a:t>Median – 300      Mode – 200     Mean – 255</a:t>
            </a:r>
          </a:p>
          <a:p>
            <a:pPr lvl="1"/>
            <a:r>
              <a:rPr lang="en-US" dirty="0" smtClean="0">
                <a:solidFill>
                  <a:srgbClr val="FF0000"/>
                </a:solidFill>
              </a:rPr>
              <a:t>The mean is reduced because of the outlier (10)</a:t>
            </a:r>
          </a:p>
          <a:p>
            <a:pPr lvl="1"/>
            <a:r>
              <a:rPr lang="en-US" dirty="0" smtClean="0">
                <a:solidFill>
                  <a:srgbClr val="FF0000"/>
                </a:solidFill>
              </a:rPr>
              <a:t>Mode is not effected by the outlier, but it is at the lower end of the range of values. </a:t>
            </a:r>
          </a:p>
          <a:p>
            <a:pPr lvl="1"/>
            <a:r>
              <a:rPr lang="en-US" dirty="0" smtClean="0">
                <a:solidFill>
                  <a:srgbClr val="FF0000"/>
                </a:solidFill>
              </a:rPr>
              <a:t>Median is the closest to representing the data.</a:t>
            </a:r>
          </a:p>
          <a:p>
            <a:r>
              <a:rPr lang="en-US" dirty="0" smtClean="0"/>
              <a:t>Describe </a:t>
            </a:r>
            <a:r>
              <a:rPr lang="en-US" dirty="0"/>
              <a:t>a situation where you would get data values like this. </a:t>
            </a:r>
            <a:endParaRPr lang="en-US" dirty="0" smtClean="0"/>
          </a:p>
          <a:p>
            <a:r>
              <a:rPr lang="en-US" dirty="0" smtClean="0"/>
              <a:t>Does </a:t>
            </a:r>
            <a:r>
              <a:rPr lang="en-US" dirty="0"/>
              <a:t>that change the statistical measure that you chose? </a:t>
            </a:r>
          </a:p>
          <a:p>
            <a:endParaRPr lang="en-US" dirty="0"/>
          </a:p>
        </p:txBody>
      </p:sp>
    </p:spTree>
    <p:extLst>
      <p:ext uri="{BB962C8B-B14F-4D97-AF65-F5344CB8AC3E}">
        <p14:creationId xmlns:p14="http://schemas.microsoft.com/office/powerpoint/2010/main" val="136937795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dirty="0" smtClean="0"/>
              <a:t>School </a:t>
            </a:r>
            <a:r>
              <a:rPr lang="en-US" dirty="0" smtClean="0"/>
              <a:t>Day </a:t>
            </a:r>
            <a:r>
              <a:rPr lang="en-US" dirty="0" smtClean="0"/>
              <a:t>128</a:t>
            </a:r>
            <a:endParaRPr lang="en-US" dirty="0"/>
          </a:p>
        </p:txBody>
      </p:sp>
      <p:sp>
        <p:nvSpPr>
          <p:cNvPr id="28675" name="Rectangle 3"/>
          <p:cNvSpPr>
            <a:spLocks noGrp="1" noChangeArrowheads="1"/>
          </p:cNvSpPr>
          <p:nvPr>
            <p:ph sz="quarter" idx="1"/>
          </p:nvPr>
        </p:nvSpPr>
        <p:spPr/>
        <p:txBody>
          <a:bodyPr/>
          <a:lstStyle/>
          <a:p>
            <a:r>
              <a:rPr lang="en-US" dirty="0"/>
              <a:t>Adam tried to compute the average of his 7 test scores. He mistakenly divided the correct sum of all of his test scores by 6, which yielded </a:t>
            </a:r>
            <a:r>
              <a:rPr lang="en-US" dirty="0" smtClean="0"/>
              <a:t>84.  </a:t>
            </a:r>
            <a:r>
              <a:rPr lang="en-US" dirty="0"/>
              <a:t>What is Adam’s correct average test score</a:t>
            </a:r>
            <a:r>
              <a:rPr lang="en-US" dirty="0" smtClean="0"/>
              <a:t>?  Why would you want to keep track of your test scores?  What would you do with that information? </a:t>
            </a:r>
            <a:endParaRPr lang="en-US" dirty="0"/>
          </a:p>
        </p:txBody>
      </p:sp>
    </p:spTree>
    <p:extLst>
      <p:ext uri="{BB962C8B-B14F-4D97-AF65-F5344CB8AC3E}">
        <p14:creationId xmlns:p14="http://schemas.microsoft.com/office/powerpoint/2010/main" val="945154127"/>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128</a:t>
            </a:r>
            <a:endParaRPr lang="en-US" dirty="0"/>
          </a:p>
        </p:txBody>
      </p:sp>
      <p:sp>
        <p:nvSpPr>
          <p:cNvPr id="3" name="Content Placeholder 2"/>
          <p:cNvSpPr>
            <a:spLocks noGrp="1"/>
          </p:cNvSpPr>
          <p:nvPr>
            <p:ph sz="quarter" idx="1"/>
          </p:nvPr>
        </p:nvSpPr>
        <p:spPr/>
        <p:txBody>
          <a:bodyPr/>
          <a:lstStyle/>
          <a:p>
            <a:r>
              <a:rPr lang="en-US" dirty="0"/>
              <a:t>What is Adam’s correct average test score? </a:t>
            </a:r>
            <a:endParaRPr lang="en-US" dirty="0" smtClean="0"/>
          </a:p>
          <a:p>
            <a:pPr lvl="1"/>
            <a:r>
              <a:rPr lang="en-US" dirty="0" smtClean="0">
                <a:solidFill>
                  <a:srgbClr val="FF0000"/>
                </a:solidFill>
              </a:rPr>
              <a:t>First find the test total</a:t>
            </a:r>
          </a:p>
          <a:p>
            <a:pPr lvl="2"/>
            <a:r>
              <a:rPr lang="en-US" dirty="0" smtClean="0">
                <a:solidFill>
                  <a:srgbClr val="FF0000"/>
                </a:solidFill>
              </a:rPr>
              <a:t>Test total / 6 = 84</a:t>
            </a:r>
          </a:p>
          <a:p>
            <a:pPr lvl="2"/>
            <a:r>
              <a:rPr lang="en-US" dirty="0" smtClean="0">
                <a:solidFill>
                  <a:srgbClr val="FF0000"/>
                </a:solidFill>
              </a:rPr>
              <a:t>84 x 6 = 504 which is the correct sum of the tests</a:t>
            </a:r>
          </a:p>
          <a:p>
            <a:pPr lvl="1"/>
            <a:r>
              <a:rPr lang="en-US" dirty="0" smtClean="0">
                <a:solidFill>
                  <a:srgbClr val="FF0000"/>
                </a:solidFill>
              </a:rPr>
              <a:t>504 /7 = </a:t>
            </a:r>
            <a:r>
              <a:rPr lang="en-US" b="1" dirty="0" smtClean="0">
                <a:solidFill>
                  <a:srgbClr val="FF0000"/>
                </a:solidFill>
              </a:rPr>
              <a:t>72 </a:t>
            </a:r>
            <a:r>
              <a:rPr lang="en-US" dirty="0">
                <a:solidFill>
                  <a:srgbClr val="FF0000"/>
                </a:solidFill>
              </a:rPr>
              <a:t> </a:t>
            </a:r>
            <a:r>
              <a:rPr lang="en-US" dirty="0" smtClean="0">
                <a:solidFill>
                  <a:srgbClr val="FF0000"/>
                </a:solidFill>
              </a:rPr>
              <a:t>correct average </a:t>
            </a:r>
          </a:p>
          <a:p>
            <a:r>
              <a:rPr lang="en-US" dirty="0" smtClean="0"/>
              <a:t>Why </a:t>
            </a:r>
            <a:r>
              <a:rPr lang="en-US" dirty="0"/>
              <a:t>would you want to keep track of your test scores? </a:t>
            </a:r>
            <a:endParaRPr lang="en-US" dirty="0" smtClean="0"/>
          </a:p>
          <a:p>
            <a:r>
              <a:rPr lang="en-US" dirty="0" smtClean="0"/>
              <a:t> </a:t>
            </a:r>
            <a:r>
              <a:rPr lang="en-US" dirty="0"/>
              <a:t>What would you do with that information? </a:t>
            </a:r>
          </a:p>
          <a:p>
            <a:endParaRPr lang="en-US" dirty="0"/>
          </a:p>
        </p:txBody>
      </p:sp>
    </p:spTree>
    <p:extLst>
      <p:ext uri="{BB962C8B-B14F-4D97-AF65-F5344CB8AC3E}">
        <p14:creationId xmlns:p14="http://schemas.microsoft.com/office/powerpoint/2010/main" val="2577822337"/>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dirty="0" smtClean="0"/>
              <a:t>School </a:t>
            </a:r>
            <a:r>
              <a:rPr lang="en-US" dirty="0" smtClean="0"/>
              <a:t>Day </a:t>
            </a:r>
            <a:r>
              <a:rPr lang="en-US" dirty="0" smtClean="0"/>
              <a:t>129</a:t>
            </a:r>
            <a:endParaRPr lang="en-US" dirty="0"/>
          </a:p>
        </p:txBody>
      </p:sp>
      <p:sp>
        <p:nvSpPr>
          <p:cNvPr id="29699" name="Rectangle 3"/>
          <p:cNvSpPr>
            <a:spLocks noGrp="1" noChangeArrowheads="1"/>
          </p:cNvSpPr>
          <p:nvPr>
            <p:ph sz="quarter" idx="1"/>
          </p:nvPr>
        </p:nvSpPr>
        <p:spPr/>
        <p:txBody>
          <a:bodyPr/>
          <a:lstStyle/>
          <a:p>
            <a:r>
              <a:rPr lang="en-US" dirty="0"/>
              <a:t>A total of 50 juniors and seniors were given a math placement test. The 35 juniors attained an average score of 80 while the 15 seniors attained an average of 70</a:t>
            </a:r>
            <a:r>
              <a:rPr lang="en-US" dirty="0" smtClean="0"/>
              <a:t>.  </a:t>
            </a:r>
            <a:r>
              <a:rPr lang="en-US" dirty="0"/>
              <a:t>What was the average score for all 50 students who took the test? </a:t>
            </a:r>
            <a:r>
              <a:rPr lang="en-US" dirty="0" smtClean="0"/>
              <a:t>Why do colleges and universities give placement tests? </a:t>
            </a:r>
            <a:endParaRPr lang="en-US" dirty="0"/>
          </a:p>
        </p:txBody>
      </p:sp>
    </p:spTree>
    <p:extLst>
      <p:ext uri="{BB962C8B-B14F-4D97-AF65-F5344CB8AC3E}">
        <p14:creationId xmlns:p14="http://schemas.microsoft.com/office/powerpoint/2010/main" val="2442517735"/>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129</a:t>
            </a:r>
            <a:endParaRPr lang="en-US" dirty="0"/>
          </a:p>
        </p:txBody>
      </p:sp>
      <p:sp>
        <p:nvSpPr>
          <p:cNvPr id="3" name="Content Placeholder 2"/>
          <p:cNvSpPr>
            <a:spLocks noGrp="1"/>
          </p:cNvSpPr>
          <p:nvPr>
            <p:ph sz="quarter" idx="1"/>
          </p:nvPr>
        </p:nvSpPr>
        <p:spPr/>
        <p:txBody>
          <a:bodyPr/>
          <a:lstStyle/>
          <a:p>
            <a:r>
              <a:rPr lang="en-US" dirty="0"/>
              <a:t>What was the average score for all 50 students who took the test</a:t>
            </a:r>
            <a:r>
              <a:rPr lang="en-US" dirty="0" smtClean="0"/>
              <a:t>?</a:t>
            </a:r>
          </a:p>
          <a:p>
            <a:pPr lvl="1"/>
            <a:r>
              <a:rPr lang="en-US" dirty="0">
                <a:solidFill>
                  <a:srgbClr val="FF0000"/>
                </a:solidFill>
              </a:rPr>
              <a:t>[</a:t>
            </a:r>
            <a:r>
              <a:rPr lang="en-US" dirty="0" smtClean="0">
                <a:solidFill>
                  <a:srgbClr val="FF0000"/>
                </a:solidFill>
              </a:rPr>
              <a:t>35(80) + 15(70)]  / 50 = 77 average score</a:t>
            </a:r>
          </a:p>
          <a:p>
            <a:r>
              <a:rPr lang="en-US" dirty="0" smtClean="0"/>
              <a:t>Why </a:t>
            </a:r>
            <a:r>
              <a:rPr lang="en-US" dirty="0"/>
              <a:t>do colleges and universities give placement tests? </a:t>
            </a:r>
          </a:p>
          <a:p>
            <a:endParaRPr lang="en-US" dirty="0"/>
          </a:p>
        </p:txBody>
      </p:sp>
    </p:spTree>
    <p:extLst>
      <p:ext uri="{BB962C8B-B14F-4D97-AF65-F5344CB8AC3E}">
        <p14:creationId xmlns:p14="http://schemas.microsoft.com/office/powerpoint/2010/main" val="40971106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altLang="en-US" dirty="0" smtClean="0"/>
              <a:t>School </a:t>
            </a:r>
            <a:r>
              <a:rPr lang="en-US" altLang="en-US" dirty="0" smtClean="0"/>
              <a:t>Day </a:t>
            </a:r>
            <a:r>
              <a:rPr lang="en-US" altLang="en-US" dirty="0" smtClean="0"/>
              <a:t>94</a:t>
            </a:r>
          </a:p>
        </p:txBody>
      </p:sp>
      <p:sp>
        <p:nvSpPr>
          <p:cNvPr id="24579" name="Content Placeholder 2"/>
          <p:cNvSpPr>
            <a:spLocks noGrp="1"/>
          </p:cNvSpPr>
          <p:nvPr>
            <p:ph sz="quarter" idx="1"/>
          </p:nvPr>
        </p:nvSpPr>
        <p:spPr/>
        <p:txBody>
          <a:bodyPr/>
          <a:lstStyle/>
          <a:p>
            <a:r>
              <a:rPr lang="en-US" altLang="en-US" dirty="0" smtClean="0"/>
              <a:t>There are 0.3048 meters in a foot. How many meters long is a 12-foot cable? What percentage of a meter is a foot? What percentage is a foot of a meter? What percentage of a yard is a meter? What percentage of a meter is a yard? Explain why your answers make sense. </a:t>
            </a:r>
          </a:p>
        </p:txBody>
      </p:sp>
    </p:spTree>
    <p:extLst>
      <p:ext uri="{BB962C8B-B14F-4D97-AF65-F5344CB8AC3E}">
        <p14:creationId xmlns:p14="http://schemas.microsoft.com/office/powerpoint/2010/main" val="1196028726"/>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dirty="0" smtClean="0"/>
              <a:t>School </a:t>
            </a:r>
            <a:r>
              <a:rPr lang="en-US" dirty="0" smtClean="0"/>
              <a:t>Day </a:t>
            </a:r>
            <a:r>
              <a:rPr lang="en-US" dirty="0" smtClean="0"/>
              <a:t>130</a:t>
            </a:r>
            <a:endParaRPr lang="en-US" dirty="0"/>
          </a:p>
        </p:txBody>
      </p:sp>
      <p:sp>
        <p:nvSpPr>
          <p:cNvPr id="30723" name="Rectangle 3"/>
          <p:cNvSpPr>
            <a:spLocks noGrp="1" noChangeArrowheads="1"/>
          </p:cNvSpPr>
          <p:nvPr>
            <p:ph sz="quarter" idx="1"/>
          </p:nvPr>
        </p:nvSpPr>
        <p:spPr/>
        <p:txBody>
          <a:bodyPr/>
          <a:lstStyle/>
          <a:p>
            <a:r>
              <a:rPr lang="en-US" dirty="0"/>
              <a:t>The heights of the members of a family are 5.8 </a:t>
            </a:r>
            <a:r>
              <a:rPr lang="en-US" dirty="0" err="1"/>
              <a:t>ft</a:t>
            </a:r>
            <a:r>
              <a:rPr lang="en-US" dirty="0"/>
              <a:t>, 5.9 </a:t>
            </a:r>
            <a:r>
              <a:rPr lang="en-US" dirty="0" err="1"/>
              <a:t>ft</a:t>
            </a:r>
            <a:r>
              <a:rPr lang="en-US" dirty="0"/>
              <a:t>, 4.3 </a:t>
            </a:r>
            <a:r>
              <a:rPr lang="en-US" dirty="0" err="1"/>
              <a:t>ft</a:t>
            </a:r>
            <a:r>
              <a:rPr lang="en-US" dirty="0"/>
              <a:t>, 6.1 </a:t>
            </a:r>
            <a:r>
              <a:rPr lang="en-US" dirty="0" err="1"/>
              <a:t>ft</a:t>
            </a:r>
            <a:r>
              <a:rPr lang="en-US" dirty="0"/>
              <a:t>, and 3.4 ft. </a:t>
            </a:r>
            <a:r>
              <a:rPr lang="en-US" dirty="0" smtClean="0"/>
              <a:t> Find </a:t>
            </a:r>
            <a:r>
              <a:rPr lang="en-US" dirty="0"/>
              <a:t>the range of their heights</a:t>
            </a:r>
            <a:r>
              <a:rPr lang="en-US" dirty="0" smtClean="0"/>
              <a:t>. Why do medical professionals collect family health information? Give an example to illustrate your reason.</a:t>
            </a:r>
            <a:endParaRPr lang="en-US" dirty="0"/>
          </a:p>
        </p:txBody>
      </p:sp>
    </p:spTree>
    <p:extLst>
      <p:ext uri="{BB962C8B-B14F-4D97-AF65-F5344CB8AC3E}">
        <p14:creationId xmlns:p14="http://schemas.microsoft.com/office/powerpoint/2010/main" val="1267990973"/>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130</a:t>
            </a:r>
            <a:endParaRPr lang="en-US" dirty="0"/>
          </a:p>
        </p:txBody>
      </p:sp>
      <p:sp>
        <p:nvSpPr>
          <p:cNvPr id="3" name="Content Placeholder 2"/>
          <p:cNvSpPr>
            <a:spLocks noGrp="1"/>
          </p:cNvSpPr>
          <p:nvPr>
            <p:ph sz="quarter" idx="1"/>
          </p:nvPr>
        </p:nvSpPr>
        <p:spPr/>
        <p:txBody>
          <a:bodyPr/>
          <a:lstStyle/>
          <a:p>
            <a:r>
              <a:rPr lang="en-US" dirty="0"/>
              <a:t>Find the range of their heights. </a:t>
            </a:r>
            <a:endParaRPr lang="en-US" dirty="0" smtClean="0"/>
          </a:p>
          <a:p>
            <a:pPr lvl="1"/>
            <a:r>
              <a:rPr lang="en-US" dirty="0" smtClean="0">
                <a:solidFill>
                  <a:srgbClr val="FF0000"/>
                </a:solidFill>
              </a:rPr>
              <a:t>3.4, 4.3, 5.8, 5.9, 6.1</a:t>
            </a:r>
          </a:p>
          <a:p>
            <a:pPr lvl="1"/>
            <a:r>
              <a:rPr lang="en-US" dirty="0" smtClean="0">
                <a:solidFill>
                  <a:srgbClr val="FF0000"/>
                </a:solidFill>
              </a:rPr>
              <a:t>6.1 – 3.4 = 2.7 </a:t>
            </a:r>
            <a:r>
              <a:rPr lang="en-US" dirty="0" err="1" smtClean="0">
                <a:solidFill>
                  <a:srgbClr val="FF0000"/>
                </a:solidFill>
              </a:rPr>
              <a:t>ft</a:t>
            </a:r>
            <a:r>
              <a:rPr lang="en-US" dirty="0" smtClean="0">
                <a:solidFill>
                  <a:srgbClr val="FF0000"/>
                </a:solidFill>
              </a:rPr>
              <a:t> or 2’ 8.4” or 2’ 8 1/5“</a:t>
            </a:r>
          </a:p>
          <a:p>
            <a:r>
              <a:rPr lang="en-US" dirty="0" smtClean="0"/>
              <a:t>Why </a:t>
            </a:r>
            <a:r>
              <a:rPr lang="en-US" dirty="0"/>
              <a:t>do medical professionals collect family health information? </a:t>
            </a:r>
            <a:endParaRPr lang="en-US" dirty="0" smtClean="0"/>
          </a:p>
          <a:p>
            <a:r>
              <a:rPr lang="en-US" dirty="0" smtClean="0"/>
              <a:t>Give </a:t>
            </a:r>
            <a:r>
              <a:rPr lang="en-US" dirty="0"/>
              <a:t>an example to illustrate your reason.</a:t>
            </a:r>
          </a:p>
        </p:txBody>
      </p:sp>
    </p:spTree>
    <p:extLst>
      <p:ext uri="{BB962C8B-B14F-4D97-AF65-F5344CB8AC3E}">
        <p14:creationId xmlns:p14="http://schemas.microsoft.com/office/powerpoint/2010/main" val="1560548324"/>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dirty="0" smtClean="0"/>
              <a:t>School </a:t>
            </a:r>
            <a:r>
              <a:rPr lang="en-US" dirty="0" smtClean="0"/>
              <a:t>Day </a:t>
            </a:r>
            <a:r>
              <a:rPr lang="en-US" dirty="0" smtClean="0"/>
              <a:t>131</a:t>
            </a:r>
            <a:endParaRPr lang="en-US" dirty="0"/>
          </a:p>
        </p:txBody>
      </p:sp>
      <p:sp>
        <p:nvSpPr>
          <p:cNvPr id="31747" name="Rectangle 3"/>
          <p:cNvSpPr>
            <a:spLocks noGrp="1" noChangeArrowheads="1"/>
          </p:cNvSpPr>
          <p:nvPr>
            <p:ph sz="quarter" idx="1"/>
          </p:nvPr>
        </p:nvSpPr>
        <p:spPr/>
        <p:txBody>
          <a:bodyPr/>
          <a:lstStyle/>
          <a:p>
            <a:pPr>
              <a:lnSpc>
                <a:spcPct val="90000"/>
              </a:lnSpc>
            </a:pPr>
            <a:r>
              <a:rPr lang="en-US" dirty="0">
                <a:cs typeface="Arial" charset="0"/>
              </a:rPr>
              <a:t>You have two test grades of 84 and 82. What must you get on the third test to have an average of 85</a:t>
            </a:r>
            <a:r>
              <a:rPr lang="en-US" dirty="0" smtClean="0">
                <a:cs typeface="Arial" charset="0"/>
              </a:rPr>
              <a:t>? Give an example of why you would want to have a particular grade point average. </a:t>
            </a:r>
            <a:endParaRPr lang="en-US" dirty="0">
              <a:cs typeface="Arial" charset="0"/>
            </a:endParaRPr>
          </a:p>
        </p:txBody>
      </p:sp>
    </p:spTree>
    <p:extLst>
      <p:ext uri="{BB962C8B-B14F-4D97-AF65-F5344CB8AC3E}">
        <p14:creationId xmlns:p14="http://schemas.microsoft.com/office/powerpoint/2010/main" val="4213173697"/>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a:t>
            </a:r>
            <a:r>
              <a:rPr lang="en-US" dirty="0" smtClean="0"/>
              <a:t>Day </a:t>
            </a:r>
            <a:r>
              <a:rPr lang="en-US" dirty="0" smtClean="0"/>
              <a:t>131</a:t>
            </a:r>
            <a:endParaRPr lang="en-US" dirty="0"/>
          </a:p>
        </p:txBody>
      </p:sp>
      <p:sp>
        <p:nvSpPr>
          <p:cNvPr id="3" name="Content Placeholder 2"/>
          <p:cNvSpPr>
            <a:spLocks noGrp="1"/>
          </p:cNvSpPr>
          <p:nvPr>
            <p:ph sz="quarter" idx="1"/>
          </p:nvPr>
        </p:nvSpPr>
        <p:spPr/>
        <p:txBody>
          <a:bodyPr/>
          <a:lstStyle/>
          <a:p>
            <a:r>
              <a:rPr lang="en-US" dirty="0">
                <a:cs typeface="Arial" charset="0"/>
              </a:rPr>
              <a:t>What must you get on the third test to have an average of 85</a:t>
            </a:r>
            <a:r>
              <a:rPr lang="en-US" dirty="0" smtClean="0">
                <a:cs typeface="Arial" charset="0"/>
              </a:rPr>
              <a:t>?</a:t>
            </a:r>
          </a:p>
          <a:p>
            <a:pPr lvl="1"/>
            <a:r>
              <a:rPr lang="en-US" dirty="0" smtClean="0">
                <a:solidFill>
                  <a:srgbClr val="FF0000"/>
                </a:solidFill>
                <a:cs typeface="Arial" charset="0"/>
              </a:rPr>
              <a:t>89</a:t>
            </a:r>
          </a:p>
          <a:p>
            <a:r>
              <a:rPr lang="en-US" dirty="0" smtClean="0">
                <a:cs typeface="Arial" charset="0"/>
              </a:rPr>
              <a:t> </a:t>
            </a:r>
            <a:r>
              <a:rPr lang="en-US" dirty="0">
                <a:cs typeface="Arial" charset="0"/>
              </a:rPr>
              <a:t>Give an example of why you would want to have a particular grade point average. </a:t>
            </a:r>
          </a:p>
          <a:p>
            <a:endParaRPr lang="en-US" dirty="0"/>
          </a:p>
        </p:txBody>
      </p:sp>
    </p:spTree>
    <p:extLst>
      <p:ext uri="{BB962C8B-B14F-4D97-AF65-F5344CB8AC3E}">
        <p14:creationId xmlns:p14="http://schemas.microsoft.com/office/powerpoint/2010/main" val="2239629702"/>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dirty="0" smtClean="0"/>
              <a:t>School </a:t>
            </a:r>
            <a:r>
              <a:rPr lang="en-US" dirty="0" smtClean="0"/>
              <a:t>Day </a:t>
            </a:r>
            <a:r>
              <a:rPr lang="en-US" dirty="0" smtClean="0"/>
              <a:t>132</a:t>
            </a:r>
            <a:endParaRPr lang="en-US" dirty="0"/>
          </a:p>
        </p:txBody>
      </p:sp>
      <p:sp>
        <p:nvSpPr>
          <p:cNvPr id="32771" name="Rectangle 3"/>
          <p:cNvSpPr>
            <a:spLocks noGrp="1" noChangeArrowheads="1"/>
          </p:cNvSpPr>
          <p:nvPr>
            <p:ph sz="quarter" idx="1"/>
          </p:nvPr>
        </p:nvSpPr>
        <p:spPr/>
        <p:txBody>
          <a:bodyPr>
            <a:normAutofit/>
          </a:bodyPr>
          <a:lstStyle/>
          <a:p>
            <a:r>
              <a:rPr lang="en-US" sz="2400" dirty="0"/>
              <a:t>A college football team recorded attendance for its 7 home games. Find the mean, median, mode, and range. </a:t>
            </a:r>
            <a:r>
              <a:rPr lang="en-US" sz="2400" dirty="0" smtClean="0"/>
              <a:t>How do you think the school might use this data? </a:t>
            </a:r>
            <a:endParaRPr lang="en-US" sz="2400" dirty="0"/>
          </a:p>
          <a:p>
            <a:r>
              <a:rPr lang="en-US" dirty="0"/>
              <a:t>24,329 </a:t>
            </a:r>
          </a:p>
          <a:p>
            <a:r>
              <a:rPr lang="en-US" dirty="0"/>
              <a:t>76,875 </a:t>
            </a:r>
          </a:p>
          <a:p>
            <a:r>
              <a:rPr lang="en-US" dirty="0"/>
              <a:t>65,312</a:t>
            </a:r>
          </a:p>
          <a:p>
            <a:r>
              <a:rPr lang="en-US" dirty="0"/>
              <a:t>78,698 </a:t>
            </a:r>
          </a:p>
          <a:p>
            <a:r>
              <a:rPr lang="en-US" dirty="0"/>
              <a:t>43,243 </a:t>
            </a:r>
          </a:p>
          <a:p>
            <a:r>
              <a:rPr lang="en-US" dirty="0"/>
              <a:t>23,416 </a:t>
            </a:r>
          </a:p>
          <a:p>
            <a:r>
              <a:rPr lang="en-US" dirty="0"/>
              <a:t>58,704</a:t>
            </a:r>
            <a:br>
              <a:rPr lang="en-US" dirty="0"/>
            </a:br>
            <a:endParaRPr lang="en-US" dirty="0"/>
          </a:p>
          <a:p>
            <a:endParaRPr lang="en-US" dirty="0"/>
          </a:p>
        </p:txBody>
      </p:sp>
    </p:spTree>
    <p:extLst>
      <p:ext uri="{BB962C8B-B14F-4D97-AF65-F5344CB8AC3E}">
        <p14:creationId xmlns:p14="http://schemas.microsoft.com/office/powerpoint/2010/main" val="2793679847"/>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Solutin</a:t>
            </a:r>
            <a:r>
              <a:rPr lang="en-US" dirty="0" smtClean="0"/>
              <a:t> </a:t>
            </a:r>
            <a:r>
              <a:rPr lang="en-US" dirty="0" smtClean="0"/>
              <a:t>Day </a:t>
            </a:r>
            <a:r>
              <a:rPr lang="en-US" dirty="0" smtClean="0"/>
              <a:t>132</a:t>
            </a:r>
            <a:endParaRPr lang="en-US" dirty="0"/>
          </a:p>
        </p:txBody>
      </p:sp>
      <p:sp>
        <p:nvSpPr>
          <p:cNvPr id="3" name="Content Placeholder 2"/>
          <p:cNvSpPr>
            <a:spLocks noGrp="1"/>
          </p:cNvSpPr>
          <p:nvPr>
            <p:ph sz="quarter" idx="1"/>
          </p:nvPr>
        </p:nvSpPr>
        <p:spPr/>
        <p:txBody>
          <a:bodyPr/>
          <a:lstStyle/>
          <a:p>
            <a:r>
              <a:rPr lang="en-US" sz="2800" dirty="0"/>
              <a:t>Find the mean, median, mode, and range. </a:t>
            </a:r>
            <a:endParaRPr lang="en-US" sz="2800" dirty="0" smtClean="0"/>
          </a:p>
          <a:p>
            <a:pPr lvl="1"/>
            <a:r>
              <a:rPr lang="en-US" sz="2500" dirty="0" smtClean="0">
                <a:solidFill>
                  <a:srgbClr val="FF0000"/>
                </a:solidFill>
              </a:rPr>
              <a:t>23416, 24329, 43243, 58704, 65312, 76875, 78698</a:t>
            </a:r>
          </a:p>
          <a:p>
            <a:pPr lvl="1"/>
            <a:r>
              <a:rPr lang="en-US" sz="2500" dirty="0" smtClean="0">
                <a:solidFill>
                  <a:srgbClr val="FF0000"/>
                </a:solidFill>
              </a:rPr>
              <a:t>Median – 58704</a:t>
            </a:r>
          </a:p>
          <a:p>
            <a:pPr lvl="1"/>
            <a:r>
              <a:rPr lang="en-US" sz="2500" dirty="0" smtClean="0">
                <a:solidFill>
                  <a:srgbClr val="FF0000"/>
                </a:solidFill>
              </a:rPr>
              <a:t>Mode – none</a:t>
            </a:r>
          </a:p>
          <a:p>
            <a:pPr lvl="1"/>
            <a:r>
              <a:rPr lang="en-US" sz="2500" dirty="0" smtClean="0">
                <a:solidFill>
                  <a:srgbClr val="FF0000"/>
                </a:solidFill>
              </a:rPr>
              <a:t>Mean – 52939.57143…</a:t>
            </a:r>
          </a:p>
          <a:p>
            <a:pPr lvl="1"/>
            <a:r>
              <a:rPr lang="en-US" sz="2500" dirty="0" smtClean="0">
                <a:solidFill>
                  <a:srgbClr val="FF0000"/>
                </a:solidFill>
              </a:rPr>
              <a:t>Range – 55282 people</a:t>
            </a:r>
          </a:p>
          <a:p>
            <a:r>
              <a:rPr lang="en-US" sz="2800" dirty="0" smtClean="0"/>
              <a:t>How </a:t>
            </a:r>
            <a:r>
              <a:rPr lang="en-US" sz="2800" dirty="0"/>
              <a:t>do you think the school might use this data?</a:t>
            </a:r>
            <a:endParaRPr lang="en-US" dirty="0"/>
          </a:p>
        </p:txBody>
      </p:sp>
    </p:spTree>
    <p:extLst>
      <p:ext uri="{BB962C8B-B14F-4D97-AF65-F5344CB8AC3E}">
        <p14:creationId xmlns:p14="http://schemas.microsoft.com/office/powerpoint/2010/main" val="2948760785"/>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 </a:t>
            </a:r>
            <a:r>
              <a:rPr lang="en-US" dirty="0" smtClean="0"/>
              <a:t>Day </a:t>
            </a:r>
            <a:r>
              <a:rPr lang="en-US" dirty="0" smtClean="0"/>
              <a:t>133</a:t>
            </a:r>
            <a:endParaRPr lang="en-US" dirty="0"/>
          </a:p>
        </p:txBody>
      </p:sp>
      <p:sp>
        <p:nvSpPr>
          <p:cNvPr id="3" name="Content Placeholder 2"/>
          <p:cNvSpPr>
            <a:spLocks noGrp="1"/>
          </p:cNvSpPr>
          <p:nvPr>
            <p:ph sz="quarter" idx="1"/>
          </p:nvPr>
        </p:nvSpPr>
        <p:spPr/>
        <p:txBody>
          <a:bodyPr>
            <a:normAutofit/>
          </a:bodyPr>
          <a:lstStyle/>
          <a:p>
            <a:pPr marL="533400" indent="-533400">
              <a:lnSpc>
                <a:spcPct val="90000"/>
              </a:lnSpc>
              <a:buNone/>
            </a:pPr>
            <a:r>
              <a:rPr lang="en-US" dirty="0"/>
              <a:t>Would you use mean, median, mode, or range for each situation? </a:t>
            </a:r>
          </a:p>
          <a:p>
            <a:pPr marL="533400" indent="-533400">
              <a:lnSpc>
                <a:spcPct val="90000"/>
              </a:lnSpc>
              <a:buFont typeface="Wingdings" pitchFamily="2" charset="2"/>
              <a:buAutoNum type="arabicPeriod"/>
            </a:pPr>
            <a:r>
              <a:rPr lang="en-US" sz="2400" dirty="0"/>
              <a:t>Jack noticed that half of the cereal brands in the store cost more than $2.00.</a:t>
            </a:r>
          </a:p>
          <a:p>
            <a:pPr marL="533400" indent="-533400">
              <a:lnSpc>
                <a:spcPct val="90000"/>
              </a:lnSpc>
              <a:buFont typeface="Wingdings" pitchFamily="2" charset="2"/>
              <a:buAutoNum type="arabicPeriod"/>
            </a:pPr>
            <a:r>
              <a:rPr lang="en-US" sz="2400" dirty="0"/>
              <a:t>The average score on the last test was 77.</a:t>
            </a:r>
          </a:p>
          <a:p>
            <a:pPr marL="533400" indent="-533400">
              <a:lnSpc>
                <a:spcPct val="90000"/>
              </a:lnSpc>
              <a:buFont typeface="Wingdings" pitchFamily="2" charset="2"/>
              <a:buAutoNum type="arabicPeriod"/>
            </a:pPr>
            <a:r>
              <a:rPr lang="en-US" sz="2400" dirty="0"/>
              <a:t>The most common height on the basketball team is 6 </a:t>
            </a:r>
            <a:r>
              <a:rPr lang="en-US" sz="2400" dirty="0" err="1"/>
              <a:t>ft</a:t>
            </a:r>
            <a:r>
              <a:rPr lang="en-US" sz="2400" dirty="0"/>
              <a:t> 1 in.</a:t>
            </a:r>
          </a:p>
          <a:p>
            <a:pPr marL="533400" indent="-533400">
              <a:lnSpc>
                <a:spcPct val="90000"/>
              </a:lnSpc>
              <a:buFont typeface="Wingdings" pitchFamily="2" charset="2"/>
              <a:buAutoNum type="arabicPeriod"/>
            </a:pPr>
            <a:r>
              <a:rPr lang="en-US" sz="2400" dirty="0"/>
              <a:t>The heights of players on the basketball team vary by 8 inches</a:t>
            </a:r>
            <a:r>
              <a:rPr lang="en-US" sz="2400" dirty="0" smtClean="0"/>
              <a:t>.</a:t>
            </a:r>
          </a:p>
          <a:p>
            <a:pPr marL="0" indent="0">
              <a:lnSpc>
                <a:spcPct val="90000"/>
              </a:lnSpc>
              <a:buNone/>
            </a:pPr>
            <a:r>
              <a:rPr lang="en-US" dirty="0" smtClean="0"/>
              <a:t>How could you use the statistical measure information you calculate to make a predication about the future?</a:t>
            </a:r>
            <a:r>
              <a:rPr lang="en-US" dirty="0"/>
              <a:t/>
            </a:r>
            <a:br>
              <a:rPr lang="en-US" dirty="0"/>
            </a:br>
            <a:endParaRPr lang="en-US" dirty="0"/>
          </a:p>
          <a:p>
            <a:endParaRPr lang="en-US" dirty="0"/>
          </a:p>
        </p:txBody>
      </p:sp>
    </p:spTree>
    <p:extLst>
      <p:ext uri="{BB962C8B-B14F-4D97-AF65-F5344CB8AC3E}">
        <p14:creationId xmlns:p14="http://schemas.microsoft.com/office/powerpoint/2010/main" val="5722743"/>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to </a:t>
            </a:r>
            <a:r>
              <a:rPr lang="en-US" dirty="0" smtClean="0"/>
              <a:t>Day </a:t>
            </a:r>
            <a:r>
              <a:rPr lang="en-US" dirty="0" smtClean="0"/>
              <a:t>133</a:t>
            </a:r>
            <a:endParaRPr lang="en-US" dirty="0"/>
          </a:p>
        </p:txBody>
      </p:sp>
      <p:sp>
        <p:nvSpPr>
          <p:cNvPr id="3" name="Content Placeholder 2"/>
          <p:cNvSpPr>
            <a:spLocks noGrp="1"/>
          </p:cNvSpPr>
          <p:nvPr>
            <p:ph sz="quarter" idx="1"/>
          </p:nvPr>
        </p:nvSpPr>
        <p:spPr/>
        <p:txBody>
          <a:bodyPr/>
          <a:lstStyle/>
          <a:p>
            <a:r>
              <a:rPr lang="en-US" dirty="0" smtClean="0">
                <a:solidFill>
                  <a:srgbClr val="FF0000"/>
                </a:solidFill>
              </a:rPr>
              <a:t>Various answers</a:t>
            </a:r>
            <a:endParaRPr lang="en-US" dirty="0">
              <a:solidFill>
                <a:srgbClr val="FF0000"/>
              </a:solidFill>
            </a:endParaRPr>
          </a:p>
        </p:txBody>
      </p:sp>
    </p:spTree>
    <p:extLst>
      <p:ext uri="{BB962C8B-B14F-4D97-AF65-F5344CB8AC3E}">
        <p14:creationId xmlns:p14="http://schemas.microsoft.com/office/powerpoint/2010/main" val="837695611"/>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 </a:t>
            </a:r>
            <a:r>
              <a:rPr lang="en-US" dirty="0" smtClean="0"/>
              <a:t>Day </a:t>
            </a:r>
            <a:r>
              <a:rPr lang="en-US" dirty="0" smtClean="0"/>
              <a:t>134</a:t>
            </a:r>
            <a:endParaRPr lang="en-US" dirty="0"/>
          </a:p>
        </p:txBody>
      </p:sp>
      <p:sp>
        <p:nvSpPr>
          <p:cNvPr id="3" name="Content Placeholder 2"/>
          <p:cNvSpPr>
            <a:spLocks noGrp="1"/>
          </p:cNvSpPr>
          <p:nvPr>
            <p:ph sz="quarter" idx="1"/>
          </p:nvPr>
        </p:nvSpPr>
        <p:spPr/>
        <p:txBody>
          <a:bodyPr/>
          <a:lstStyle/>
          <a:p>
            <a:r>
              <a:rPr lang="en-US" dirty="0"/>
              <a:t>In statistics, an outlier is an observation that is numerically distant from the rest of the data. What effect will the outlier have on the median of the data if the outlier is excluded?</a:t>
            </a:r>
            <a:br>
              <a:rPr lang="en-US" dirty="0"/>
            </a:br>
            <a:r>
              <a:rPr lang="en-US" dirty="0"/>
              <a:t>64, 56, 59, 125, 58, 64, </a:t>
            </a:r>
            <a:r>
              <a:rPr lang="en-US" dirty="0" smtClean="0"/>
              <a:t>65</a:t>
            </a:r>
          </a:p>
          <a:p>
            <a:pPr marL="0" indent="0">
              <a:buNone/>
            </a:pPr>
            <a:endParaRPr lang="en-US" dirty="0"/>
          </a:p>
          <a:p>
            <a:pPr marL="0" indent="0">
              <a:buNone/>
            </a:pPr>
            <a:r>
              <a:rPr lang="en-US" dirty="0" smtClean="0"/>
              <a:t>Describe a situation where an outlier changes your interpretation of the data. </a:t>
            </a:r>
            <a:endParaRPr lang="en-US" dirty="0"/>
          </a:p>
          <a:p>
            <a:endParaRPr lang="en-US" dirty="0"/>
          </a:p>
        </p:txBody>
      </p:sp>
    </p:spTree>
    <p:extLst>
      <p:ext uri="{BB962C8B-B14F-4D97-AF65-F5344CB8AC3E}">
        <p14:creationId xmlns:p14="http://schemas.microsoft.com/office/powerpoint/2010/main" val="669606233"/>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to </a:t>
            </a:r>
            <a:r>
              <a:rPr lang="en-US" dirty="0" smtClean="0"/>
              <a:t>Day </a:t>
            </a:r>
            <a:r>
              <a:rPr lang="en-US" dirty="0" smtClean="0"/>
              <a:t>134</a:t>
            </a:r>
            <a:endParaRPr lang="en-US" dirty="0"/>
          </a:p>
        </p:txBody>
      </p:sp>
      <p:sp>
        <p:nvSpPr>
          <p:cNvPr id="3" name="Content Placeholder 2"/>
          <p:cNvSpPr>
            <a:spLocks noGrp="1"/>
          </p:cNvSpPr>
          <p:nvPr>
            <p:ph sz="quarter" idx="1"/>
          </p:nvPr>
        </p:nvSpPr>
        <p:spPr/>
        <p:txBody>
          <a:bodyPr/>
          <a:lstStyle/>
          <a:p>
            <a:r>
              <a:rPr lang="en-US" dirty="0"/>
              <a:t>What effect will the outlier have on the median of the data if the outlier is excluded</a:t>
            </a:r>
            <a:r>
              <a:rPr lang="en-US" dirty="0" smtClean="0"/>
              <a:t>?</a:t>
            </a:r>
          </a:p>
          <a:p>
            <a:pPr lvl="1"/>
            <a:r>
              <a:rPr lang="en-US" dirty="0" smtClean="0">
                <a:solidFill>
                  <a:srgbClr val="FF0000"/>
                </a:solidFill>
              </a:rPr>
              <a:t>56, 58, 59, 64, 64, 65, 125</a:t>
            </a:r>
          </a:p>
          <a:p>
            <a:pPr lvl="1"/>
            <a:r>
              <a:rPr lang="en-US" dirty="0" smtClean="0">
                <a:solidFill>
                  <a:srgbClr val="FF0000"/>
                </a:solidFill>
              </a:rPr>
              <a:t>125 is the outlier</a:t>
            </a:r>
          </a:p>
          <a:p>
            <a:pPr lvl="1"/>
            <a:r>
              <a:rPr lang="en-US" dirty="0" smtClean="0">
                <a:solidFill>
                  <a:srgbClr val="FF0000"/>
                </a:solidFill>
              </a:rPr>
              <a:t>Median will decrease if the outlier is </a:t>
            </a:r>
            <a:r>
              <a:rPr lang="en-US" dirty="0" smtClean="0">
                <a:solidFill>
                  <a:srgbClr val="FF0000"/>
                </a:solidFill>
              </a:rPr>
              <a:t>excluded</a:t>
            </a:r>
          </a:p>
          <a:p>
            <a:r>
              <a:rPr lang="en-US" dirty="0"/>
              <a:t>Describe a situation where an outlier changes your interpretation of the data. </a:t>
            </a:r>
          </a:p>
          <a:p>
            <a:endParaRPr lang="en-US" dirty="0">
              <a:solidFill>
                <a:srgbClr val="FF0000"/>
              </a:solidFill>
            </a:endParaRPr>
          </a:p>
        </p:txBody>
      </p:sp>
    </p:spTree>
    <p:extLst>
      <p:ext uri="{BB962C8B-B14F-4D97-AF65-F5344CB8AC3E}">
        <p14:creationId xmlns:p14="http://schemas.microsoft.com/office/powerpoint/2010/main" val="29290380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to </a:t>
            </a:r>
            <a:r>
              <a:rPr lang="en-US" dirty="0" smtClean="0"/>
              <a:t>Day </a:t>
            </a:r>
            <a:r>
              <a:rPr lang="en-US" dirty="0" smtClean="0"/>
              <a:t>94</a:t>
            </a:r>
            <a:endParaRPr lang="en-US" dirty="0"/>
          </a:p>
        </p:txBody>
      </p:sp>
      <p:sp>
        <p:nvSpPr>
          <p:cNvPr id="3" name="Content Placeholder 2"/>
          <p:cNvSpPr>
            <a:spLocks noGrp="1"/>
          </p:cNvSpPr>
          <p:nvPr>
            <p:ph sz="quarter" idx="1"/>
          </p:nvPr>
        </p:nvSpPr>
        <p:spPr/>
        <p:txBody>
          <a:bodyPr/>
          <a:lstStyle/>
          <a:p>
            <a:r>
              <a:rPr lang="en-US" altLang="en-US" dirty="0"/>
              <a:t>How many meters long is a 12-foot cable? </a:t>
            </a:r>
            <a:r>
              <a:rPr lang="en-US" altLang="en-US" dirty="0" smtClean="0"/>
              <a:t>    </a:t>
            </a:r>
            <a:r>
              <a:rPr lang="en-US" altLang="en-US" dirty="0" smtClean="0">
                <a:solidFill>
                  <a:srgbClr val="FF0000"/>
                </a:solidFill>
              </a:rPr>
              <a:t>3.6576 m</a:t>
            </a:r>
          </a:p>
          <a:p>
            <a:r>
              <a:rPr lang="en-US" altLang="en-US" dirty="0" smtClean="0"/>
              <a:t>What </a:t>
            </a:r>
            <a:r>
              <a:rPr lang="en-US" altLang="en-US" dirty="0"/>
              <a:t>percentage of a meter is a foot? </a:t>
            </a:r>
            <a:r>
              <a:rPr lang="en-US" altLang="en-US" dirty="0" smtClean="0"/>
              <a:t>      </a:t>
            </a:r>
            <a:r>
              <a:rPr lang="en-US" altLang="en-US" dirty="0" smtClean="0">
                <a:solidFill>
                  <a:srgbClr val="FF0000"/>
                </a:solidFill>
              </a:rPr>
              <a:t>30.48%</a:t>
            </a:r>
          </a:p>
          <a:p>
            <a:r>
              <a:rPr lang="en-US" altLang="en-US" dirty="0" smtClean="0"/>
              <a:t>What </a:t>
            </a:r>
            <a:r>
              <a:rPr lang="en-US" altLang="en-US" dirty="0"/>
              <a:t>percentage is a foot of a meter? </a:t>
            </a:r>
            <a:r>
              <a:rPr lang="en-US" altLang="en-US" dirty="0" smtClean="0"/>
              <a:t>       </a:t>
            </a:r>
            <a:r>
              <a:rPr lang="en-US" altLang="en-US" dirty="0" smtClean="0">
                <a:solidFill>
                  <a:srgbClr val="FF0000"/>
                </a:solidFill>
              </a:rPr>
              <a:t>328.08%</a:t>
            </a:r>
            <a:endParaRPr lang="en-US" altLang="en-US" dirty="0" smtClean="0"/>
          </a:p>
          <a:p>
            <a:r>
              <a:rPr lang="en-US" altLang="en-US" dirty="0" smtClean="0"/>
              <a:t>What </a:t>
            </a:r>
            <a:r>
              <a:rPr lang="en-US" altLang="en-US" dirty="0"/>
              <a:t>percentage of a yard is a meter? </a:t>
            </a:r>
            <a:r>
              <a:rPr lang="en-US" altLang="en-US" dirty="0" smtClean="0"/>
              <a:t>       </a:t>
            </a:r>
            <a:r>
              <a:rPr lang="en-US" altLang="en-US" dirty="0" smtClean="0">
                <a:solidFill>
                  <a:srgbClr val="FF0000"/>
                </a:solidFill>
              </a:rPr>
              <a:t>91.44%</a:t>
            </a:r>
          </a:p>
          <a:p>
            <a:r>
              <a:rPr lang="en-US" altLang="en-US" dirty="0" smtClean="0"/>
              <a:t>What </a:t>
            </a:r>
            <a:r>
              <a:rPr lang="en-US" altLang="en-US" dirty="0"/>
              <a:t>percentage of a meter is a yard</a:t>
            </a:r>
            <a:r>
              <a:rPr lang="en-US" altLang="en-US" dirty="0" smtClean="0"/>
              <a:t>?         </a:t>
            </a:r>
            <a:r>
              <a:rPr lang="en-US" altLang="en-US" dirty="0" smtClean="0">
                <a:solidFill>
                  <a:srgbClr val="FF0000"/>
                </a:solidFill>
              </a:rPr>
              <a:t>109.36</a:t>
            </a:r>
            <a:r>
              <a:rPr lang="en-US" altLang="en-US" dirty="0" smtClean="0">
                <a:solidFill>
                  <a:srgbClr val="FF0000"/>
                </a:solidFill>
              </a:rPr>
              <a:t>%</a:t>
            </a:r>
          </a:p>
          <a:p>
            <a:r>
              <a:rPr lang="en-US" altLang="en-US" dirty="0"/>
              <a:t>Explain why your answers make sense. </a:t>
            </a:r>
          </a:p>
          <a:p>
            <a:endParaRPr lang="en-US" dirty="0">
              <a:solidFill>
                <a:srgbClr val="FF0000"/>
              </a:solidFill>
            </a:endParaRPr>
          </a:p>
        </p:txBody>
      </p:sp>
    </p:spTree>
    <p:extLst>
      <p:ext uri="{BB962C8B-B14F-4D97-AF65-F5344CB8AC3E}">
        <p14:creationId xmlns:p14="http://schemas.microsoft.com/office/powerpoint/2010/main" val="649232373"/>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dirty="0" smtClean="0"/>
              <a:t>School </a:t>
            </a:r>
            <a:r>
              <a:rPr lang="en-US" dirty="0" smtClean="0"/>
              <a:t>Day </a:t>
            </a:r>
            <a:r>
              <a:rPr lang="en-US" dirty="0" smtClean="0"/>
              <a:t>135</a:t>
            </a:r>
            <a:endParaRPr lang="en-US" dirty="0"/>
          </a:p>
        </p:txBody>
      </p:sp>
      <p:sp>
        <p:nvSpPr>
          <p:cNvPr id="14339" name="Rectangle 3"/>
          <p:cNvSpPr>
            <a:spLocks noGrp="1" noChangeArrowheads="1"/>
          </p:cNvSpPr>
          <p:nvPr>
            <p:ph sz="quarter" idx="1"/>
          </p:nvPr>
        </p:nvSpPr>
        <p:spPr/>
        <p:txBody>
          <a:bodyPr/>
          <a:lstStyle/>
          <a:p>
            <a:r>
              <a:rPr lang="en-US" dirty="0"/>
              <a:t>You work at a fruit market. Bananas cost 50¢ a pound. A customer hands you a bunch of bananas that weighs 3.75 pounds and a five dollar bill. How much change should the customer get?</a:t>
            </a:r>
          </a:p>
        </p:txBody>
      </p:sp>
    </p:spTree>
    <p:extLst>
      <p:ext uri="{BB962C8B-B14F-4D97-AF65-F5344CB8AC3E}">
        <p14:creationId xmlns:p14="http://schemas.microsoft.com/office/powerpoint/2010/main" val="3468033792"/>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to </a:t>
            </a:r>
            <a:r>
              <a:rPr lang="en-US" dirty="0" smtClean="0"/>
              <a:t>Day </a:t>
            </a:r>
            <a:r>
              <a:rPr lang="en-US" dirty="0" smtClean="0"/>
              <a:t>135</a:t>
            </a:r>
            <a:endParaRPr lang="en-US" dirty="0"/>
          </a:p>
        </p:txBody>
      </p:sp>
      <p:sp>
        <p:nvSpPr>
          <p:cNvPr id="3" name="Content Placeholder 2"/>
          <p:cNvSpPr>
            <a:spLocks noGrp="1"/>
          </p:cNvSpPr>
          <p:nvPr>
            <p:ph sz="quarter" idx="1"/>
          </p:nvPr>
        </p:nvSpPr>
        <p:spPr/>
        <p:txBody>
          <a:bodyPr/>
          <a:lstStyle/>
          <a:p>
            <a:r>
              <a:rPr lang="en-US" dirty="0" smtClean="0"/>
              <a:t>How </a:t>
            </a:r>
            <a:r>
              <a:rPr lang="en-US" dirty="0"/>
              <a:t>much change should the customer get</a:t>
            </a:r>
            <a:r>
              <a:rPr lang="en-US" dirty="0" smtClean="0"/>
              <a:t>?</a:t>
            </a:r>
          </a:p>
          <a:p>
            <a:pPr lvl="1"/>
            <a:r>
              <a:rPr lang="en-US" dirty="0" smtClean="0">
                <a:solidFill>
                  <a:srgbClr val="FF0000"/>
                </a:solidFill>
              </a:rPr>
              <a:t>$3.12 change</a:t>
            </a:r>
            <a:endParaRPr lang="en-US" dirty="0">
              <a:solidFill>
                <a:srgbClr val="FF0000"/>
              </a:solidFill>
            </a:endParaRPr>
          </a:p>
        </p:txBody>
      </p:sp>
    </p:spTree>
    <p:extLst>
      <p:ext uri="{BB962C8B-B14F-4D97-AF65-F5344CB8AC3E}">
        <p14:creationId xmlns:p14="http://schemas.microsoft.com/office/powerpoint/2010/main" val="209158574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dirty="0" smtClean="0"/>
              <a:t>School </a:t>
            </a:r>
            <a:r>
              <a:rPr lang="en-US" dirty="0" smtClean="0"/>
              <a:t>Day </a:t>
            </a:r>
            <a:r>
              <a:rPr lang="en-US" dirty="0" smtClean="0"/>
              <a:t>136</a:t>
            </a:r>
            <a:endParaRPr lang="en-US" dirty="0"/>
          </a:p>
        </p:txBody>
      </p:sp>
      <p:sp>
        <p:nvSpPr>
          <p:cNvPr id="15363" name="Rectangle 3"/>
          <p:cNvSpPr>
            <a:spLocks noGrp="1" noChangeArrowheads="1"/>
          </p:cNvSpPr>
          <p:nvPr>
            <p:ph sz="quarter" idx="1"/>
          </p:nvPr>
        </p:nvSpPr>
        <p:spPr/>
        <p:txBody>
          <a:bodyPr>
            <a:normAutofit/>
          </a:bodyPr>
          <a:lstStyle/>
          <a:p>
            <a:r>
              <a:rPr lang="en-US" sz="2400" dirty="0" smtClean="0"/>
              <a:t>Your employer, an </a:t>
            </a:r>
            <a:r>
              <a:rPr lang="en-US" sz="2400" dirty="0"/>
              <a:t>interior </a:t>
            </a:r>
            <a:r>
              <a:rPr lang="en-US" sz="2400" dirty="0" smtClean="0"/>
              <a:t>decorator, has </a:t>
            </a:r>
            <a:r>
              <a:rPr lang="en-US" sz="2400" dirty="0"/>
              <a:t>been </a:t>
            </a:r>
            <a:r>
              <a:rPr lang="en-US" sz="2400" dirty="0" smtClean="0"/>
              <a:t>commissioned by a repeat customer </a:t>
            </a:r>
            <a:r>
              <a:rPr lang="en-US" sz="2400" dirty="0"/>
              <a:t>to provide curtains for a living room </a:t>
            </a:r>
            <a:r>
              <a:rPr lang="en-US" sz="2400" dirty="0" smtClean="0"/>
              <a:t>window.  </a:t>
            </a:r>
            <a:r>
              <a:rPr lang="en-US" sz="2400" dirty="0"/>
              <a:t>You need to figure the estimated cost. You believe the work time will be 4 hours. Your minimum labor charge is $100 which includes 2 hours of work; anything over that is an additional </a:t>
            </a:r>
            <a:r>
              <a:rPr lang="en-US" sz="2400" dirty="0" smtClean="0"/>
              <a:t>$50.00/</a:t>
            </a:r>
            <a:r>
              <a:rPr lang="en-US" sz="2400" dirty="0" err="1" smtClean="0"/>
              <a:t>hr</a:t>
            </a:r>
            <a:r>
              <a:rPr lang="en-US" sz="2400" dirty="0" smtClean="0"/>
              <a:t> charge. </a:t>
            </a:r>
            <a:r>
              <a:rPr lang="en-US" sz="2400" dirty="0"/>
              <a:t>The project needs three pieces of fabric in the following lengths: 3 feet, 3 feet, and 5 feet plus an additional yard of fabric for pattern matching. What is the estimate for the curtains if the fabric is $49.00 per yard</a:t>
            </a:r>
            <a:r>
              <a:rPr lang="en-US" sz="2400" dirty="0" smtClean="0"/>
              <a:t>? Explain how you calculated this estimate. </a:t>
            </a:r>
            <a:endParaRPr lang="en-US" sz="2400" dirty="0"/>
          </a:p>
          <a:p>
            <a:endParaRPr lang="en-US" dirty="0"/>
          </a:p>
        </p:txBody>
      </p:sp>
    </p:spTree>
    <p:extLst>
      <p:ext uri="{BB962C8B-B14F-4D97-AF65-F5344CB8AC3E}">
        <p14:creationId xmlns:p14="http://schemas.microsoft.com/office/powerpoint/2010/main" val="2476709252"/>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to </a:t>
            </a:r>
            <a:r>
              <a:rPr lang="en-US" dirty="0" smtClean="0"/>
              <a:t>Day </a:t>
            </a:r>
            <a:r>
              <a:rPr lang="en-US" dirty="0" smtClean="0"/>
              <a:t>136</a:t>
            </a:r>
            <a:endParaRPr lang="en-US" dirty="0"/>
          </a:p>
        </p:txBody>
      </p:sp>
      <p:sp>
        <p:nvSpPr>
          <p:cNvPr id="3" name="Content Placeholder 2"/>
          <p:cNvSpPr>
            <a:spLocks noGrp="1"/>
          </p:cNvSpPr>
          <p:nvPr>
            <p:ph sz="quarter" idx="1"/>
          </p:nvPr>
        </p:nvSpPr>
        <p:spPr/>
        <p:txBody>
          <a:bodyPr/>
          <a:lstStyle/>
          <a:p>
            <a:r>
              <a:rPr lang="en-US" sz="2800" dirty="0"/>
              <a:t>What is the estimate for the curtains if the fabric is $49.00 per yard? </a:t>
            </a:r>
            <a:endParaRPr lang="en-US" sz="2800" dirty="0" smtClean="0"/>
          </a:p>
          <a:p>
            <a:pPr lvl="1"/>
            <a:r>
              <a:rPr lang="en-US" sz="2500" dirty="0" smtClean="0">
                <a:solidFill>
                  <a:srgbClr val="FF0000"/>
                </a:solidFill>
              </a:rPr>
              <a:t>Materials charge</a:t>
            </a:r>
          </a:p>
          <a:p>
            <a:pPr lvl="2"/>
            <a:r>
              <a:rPr lang="en-US" sz="2200" dirty="0" smtClean="0">
                <a:solidFill>
                  <a:srgbClr val="FF0000"/>
                </a:solidFill>
              </a:rPr>
              <a:t>3’ + 3’+ 5’ + 1yd = 11’ + 3 ‘ = 14’ total or 4 2/3 </a:t>
            </a:r>
            <a:r>
              <a:rPr lang="en-US" sz="2200" dirty="0" err="1" smtClean="0">
                <a:solidFill>
                  <a:srgbClr val="FF0000"/>
                </a:solidFill>
              </a:rPr>
              <a:t>yds</a:t>
            </a:r>
            <a:endParaRPr lang="en-US" sz="2200" dirty="0" smtClean="0">
              <a:solidFill>
                <a:srgbClr val="FF0000"/>
              </a:solidFill>
            </a:endParaRPr>
          </a:p>
          <a:p>
            <a:pPr lvl="2"/>
            <a:r>
              <a:rPr lang="en-US" sz="2200" dirty="0" smtClean="0">
                <a:solidFill>
                  <a:srgbClr val="FF0000"/>
                </a:solidFill>
              </a:rPr>
              <a:t>4 2/3 x $49.00  = $228.67</a:t>
            </a:r>
          </a:p>
          <a:p>
            <a:pPr lvl="1"/>
            <a:r>
              <a:rPr lang="en-US" sz="2500" dirty="0" smtClean="0">
                <a:solidFill>
                  <a:srgbClr val="FF0000"/>
                </a:solidFill>
              </a:rPr>
              <a:t>Labor charge</a:t>
            </a:r>
          </a:p>
          <a:p>
            <a:pPr lvl="2"/>
            <a:r>
              <a:rPr lang="en-US" sz="2200" dirty="0" smtClean="0">
                <a:solidFill>
                  <a:srgbClr val="FF0000"/>
                </a:solidFill>
              </a:rPr>
              <a:t>$100 + 2 </a:t>
            </a:r>
            <a:r>
              <a:rPr lang="en-US" sz="2200" dirty="0" err="1" smtClean="0">
                <a:solidFill>
                  <a:srgbClr val="FF0000"/>
                </a:solidFill>
              </a:rPr>
              <a:t>hr</a:t>
            </a:r>
            <a:r>
              <a:rPr lang="en-US" sz="2200" dirty="0" smtClean="0">
                <a:solidFill>
                  <a:srgbClr val="FF0000"/>
                </a:solidFill>
              </a:rPr>
              <a:t> ($50.00) = $200.00</a:t>
            </a:r>
          </a:p>
          <a:p>
            <a:r>
              <a:rPr lang="en-US" sz="2800" dirty="0" smtClean="0">
                <a:solidFill>
                  <a:srgbClr val="FF0000"/>
                </a:solidFill>
              </a:rPr>
              <a:t>$228.67 + $200.00 = $428.67 for the estimate</a:t>
            </a:r>
          </a:p>
          <a:p>
            <a:pPr lvl="1"/>
            <a:endParaRPr lang="en-US" sz="2500" dirty="0" smtClean="0">
              <a:solidFill>
                <a:srgbClr val="FF0000"/>
              </a:solidFill>
            </a:endParaRPr>
          </a:p>
          <a:p>
            <a:r>
              <a:rPr lang="en-US" sz="2800" dirty="0" smtClean="0"/>
              <a:t>Explain </a:t>
            </a:r>
            <a:r>
              <a:rPr lang="en-US" sz="2800" dirty="0"/>
              <a:t>how you calculated this estimate. </a:t>
            </a:r>
          </a:p>
          <a:p>
            <a:endParaRPr lang="en-US" dirty="0"/>
          </a:p>
        </p:txBody>
      </p:sp>
    </p:spTree>
    <p:extLst>
      <p:ext uri="{BB962C8B-B14F-4D97-AF65-F5344CB8AC3E}">
        <p14:creationId xmlns:p14="http://schemas.microsoft.com/office/powerpoint/2010/main" val="224543193"/>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dirty="0" smtClean="0"/>
              <a:t>School </a:t>
            </a:r>
            <a:r>
              <a:rPr lang="en-US" dirty="0" smtClean="0"/>
              <a:t>Day </a:t>
            </a:r>
            <a:r>
              <a:rPr lang="en-US" dirty="0" smtClean="0"/>
              <a:t>137</a:t>
            </a:r>
            <a:endParaRPr lang="en-US" dirty="0"/>
          </a:p>
        </p:txBody>
      </p:sp>
      <p:sp>
        <p:nvSpPr>
          <p:cNvPr id="16387" name="Rectangle 3"/>
          <p:cNvSpPr>
            <a:spLocks noGrp="1" noChangeArrowheads="1"/>
          </p:cNvSpPr>
          <p:nvPr>
            <p:ph sz="quarter" idx="1"/>
          </p:nvPr>
        </p:nvSpPr>
        <p:spPr/>
        <p:txBody>
          <a:bodyPr/>
          <a:lstStyle/>
          <a:p>
            <a:pPr>
              <a:lnSpc>
                <a:spcPct val="90000"/>
              </a:lnSpc>
            </a:pPr>
            <a:r>
              <a:rPr lang="en-US" dirty="0"/>
              <a:t>You make and sell pies at a farmers' market for $12.50 each. </a:t>
            </a:r>
            <a:r>
              <a:rPr lang="en-US" dirty="0" smtClean="0"/>
              <a:t> A </a:t>
            </a:r>
            <a:r>
              <a:rPr lang="en-US" dirty="0"/>
              <a:t>group of five people want to pitch in equally and purchase a pie. They ask you how much each of them will need to pay to buy a whole pie together. What do you tell them?  </a:t>
            </a:r>
            <a:endParaRPr lang="en-US" dirty="0" smtClean="0"/>
          </a:p>
          <a:p>
            <a:pPr>
              <a:lnSpc>
                <a:spcPct val="90000"/>
              </a:lnSpc>
            </a:pPr>
            <a:r>
              <a:rPr lang="en-US" dirty="0" smtClean="0"/>
              <a:t>They </a:t>
            </a:r>
            <a:r>
              <a:rPr lang="en-US" dirty="0"/>
              <a:t>are skeptical of your answer – seems like too much! How do you prove you are correct? </a:t>
            </a:r>
          </a:p>
          <a:p>
            <a:pPr>
              <a:lnSpc>
                <a:spcPct val="90000"/>
              </a:lnSpc>
            </a:pPr>
            <a:endParaRPr lang="en-US" dirty="0"/>
          </a:p>
        </p:txBody>
      </p:sp>
    </p:spTree>
    <p:extLst>
      <p:ext uri="{BB962C8B-B14F-4D97-AF65-F5344CB8AC3E}">
        <p14:creationId xmlns:p14="http://schemas.microsoft.com/office/powerpoint/2010/main" val="169785112"/>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to </a:t>
            </a:r>
            <a:r>
              <a:rPr lang="en-US" dirty="0" smtClean="0"/>
              <a:t>Day </a:t>
            </a:r>
            <a:r>
              <a:rPr lang="en-US" dirty="0" smtClean="0"/>
              <a:t>137</a:t>
            </a:r>
            <a:endParaRPr lang="en-US" dirty="0"/>
          </a:p>
        </p:txBody>
      </p:sp>
      <p:sp>
        <p:nvSpPr>
          <p:cNvPr id="3" name="Content Placeholder 2"/>
          <p:cNvSpPr>
            <a:spLocks noGrp="1"/>
          </p:cNvSpPr>
          <p:nvPr>
            <p:ph sz="quarter" idx="1"/>
          </p:nvPr>
        </p:nvSpPr>
        <p:spPr/>
        <p:txBody>
          <a:bodyPr/>
          <a:lstStyle/>
          <a:p>
            <a:pPr>
              <a:lnSpc>
                <a:spcPct val="90000"/>
              </a:lnSpc>
            </a:pPr>
            <a:r>
              <a:rPr lang="en-US" dirty="0"/>
              <a:t>What do you tell them? </a:t>
            </a:r>
            <a:endParaRPr lang="en-US" dirty="0" smtClean="0"/>
          </a:p>
          <a:p>
            <a:pPr lvl="1">
              <a:lnSpc>
                <a:spcPct val="90000"/>
              </a:lnSpc>
            </a:pPr>
            <a:r>
              <a:rPr lang="en-US" dirty="0" smtClean="0">
                <a:solidFill>
                  <a:srgbClr val="FF0000"/>
                </a:solidFill>
              </a:rPr>
              <a:t>$2.50 each </a:t>
            </a:r>
            <a:endParaRPr lang="en-US" dirty="0">
              <a:solidFill>
                <a:srgbClr val="FF0000"/>
              </a:solidFill>
            </a:endParaRPr>
          </a:p>
          <a:p>
            <a:pPr>
              <a:lnSpc>
                <a:spcPct val="90000"/>
              </a:lnSpc>
            </a:pPr>
            <a:r>
              <a:rPr lang="en-US" dirty="0"/>
              <a:t>They are skeptical of your answer – seems like too much! How do you prove you are correct? </a:t>
            </a:r>
          </a:p>
          <a:p>
            <a:endParaRPr lang="en-US" dirty="0"/>
          </a:p>
        </p:txBody>
      </p:sp>
    </p:spTree>
    <p:extLst>
      <p:ext uri="{BB962C8B-B14F-4D97-AF65-F5344CB8AC3E}">
        <p14:creationId xmlns:p14="http://schemas.microsoft.com/office/powerpoint/2010/main" val="259166472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dirty="0" smtClean="0"/>
              <a:t>School </a:t>
            </a:r>
            <a:r>
              <a:rPr lang="en-US" dirty="0" smtClean="0"/>
              <a:t>Day </a:t>
            </a:r>
            <a:r>
              <a:rPr lang="en-US" dirty="0" smtClean="0"/>
              <a:t>138</a:t>
            </a:r>
            <a:endParaRPr lang="en-US" dirty="0"/>
          </a:p>
        </p:txBody>
      </p:sp>
      <p:sp>
        <p:nvSpPr>
          <p:cNvPr id="17411" name="Rectangle 3"/>
          <p:cNvSpPr>
            <a:spLocks noGrp="1" noChangeArrowheads="1"/>
          </p:cNvSpPr>
          <p:nvPr>
            <p:ph sz="quarter" idx="1"/>
          </p:nvPr>
        </p:nvSpPr>
        <p:spPr/>
        <p:txBody>
          <a:bodyPr>
            <a:normAutofit lnSpcReduction="10000"/>
          </a:bodyPr>
          <a:lstStyle/>
          <a:p>
            <a:r>
              <a:rPr lang="en-US" sz="2800" dirty="0"/>
              <a:t>You are a receptionist at a doctor's office. A patient's bill for a checkup totals $85.00. The patient's health insurance requires the patient to pay 20% of the total bill. Your office collects payments at the time of service. How much should the patient pay before they leave? </a:t>
            </a:r>
            <a:endParaRPr lang="en-US" sz="2800" dirty="0" smtClean="0"/>
          </a:p>
          <a:p>
            <a:r>
              <a:rPr lang="en-US" sz="2800" dirty="0" smtClean="0"/>
              <a:t>How </a:t>
            </a:r>
            <a:r>
              <a:rPr lang="en-US" sz="2800" dirty="0"/>
              <a:t>much will be paid by the insurance company? </a:t>
            </a:r>
            <a:endParaRPr lang="en-US" sz="2800" dirty="0" smtClean="0"/>
          </a:p>
          <a:p>
            <a:r>
              <a:rPr lang="en-US" sz="2800" dirty="0" smtClean="0"/>
              <a:t>Explain </a:t>
            </a:r>
            <a:r>
              <a:rPr lang="en-US" sz="2800" dirty="0"/>
              <a:t>an easy way to calculate 20% using mental math. </a:t>
            </a:r>
          </a:p>
          <a:p>
            <a:pPr marL="0" indent="0">
              <a:buNone/>
            </a:pPr>
            <a:r>
              <a:rPr lang="en-US" dirty="0"/>
              <a:t/>
            </a:r>
            <a:br>
              <a:rPr lang="en-US" dirty="0"/>
            </a:br>
            <a:endParaRPr lang="en-US" dirty="0"/>
          </a:p>
        </p:txBody>
      </p:sp>
    </p:spTree>
    <p:extLst>
      <p:ext uri="{BB962C8B-B14F-4D97-AF65-F5344CB8AC3E}">
        <p14:creationId xmlns:p14="http://schemas.microsoft.com/office/powerpoint/2010/main" val="4239903333"/>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138</a:t>
            </a:r>
            <a:endParaRPr lang="en-US" dirty="0"/>
          </a:p>
        </p:txBody>
      </p:sp>
      <p:sp>
        <p:nvSpPr>
          <p:cNvPr id="3" name="Content Placeholder 2"/>
          <p:cNvSpPr>
            <a:spLocks noGrp="1"/>
          </p:cNvSpPr>
          <p:nvPr>
            <p:ph sz="quarter" idx="1"/>
          </p:nvPr>
        </p:nvSpPr>
        <p:spPr/>
        <p:txBody>
          <a:bodyPr/>
          <a:lstStyle/>
          <a:p>
            <a:r>
              <a:rPr lang="en-US" sz="2400" dirty="0"/>
              <a:t>How much should the patient pay before they leave</a:t>
            </a:r>
            <a:r>
              <a:rPr lang="en-US" sz="2400" dirty="0" smtClean="0"/>
              <a:t>?</a:t>
            </a:r>
          </a:p>
          <a:p>
            <a:pPr lvl="1"/>
            <a:r>
              <a:rPr lang="en-US" sz="2100" dirty="0" smtClean="0">
                <a:solidFill>
                  <a:srgbClr val="FF0000"/>
                </a:solidFill>
              </a:rPr>
              <a:t>$17.00</a:t>
            </a:r>
            <a:r>
              <a:rPr lang="en-US" sz="2100" dirty="0" smtClean="0"/>
              <a:t> </a:t>
            </a:r>
            <a:endParaRPr lang="en-US" sz="2100" dirty="0"/>
          </a:p>
          <a:p>
            <a:r>
              <a:rPr lang="en-US" sz="2400" dirty="0"/>
              <a:t>How much will be paid by the insurance company</a:t>
            </a:r>
            <a:r>
              <a:rPr lang="en-US" sz="2400" dirty="0" smtClean="0"/>
              <a:t>?</a:t>
            </a:r>
          </a:p>
          <a:p>
            <a:pPr lvl="1"/>
            <a:r>
              <a:rPr lang="en-US" sz="2100" dirty="0" smtClean="0">
                <a:solidFill>
                  <a:srgbClr val="FF0000"/>
                </a:solidFill>
              </a:rPr>
              <a:t>$68 </a:t>
            </a:r>
            <a:endParaRPr lang="en-US" sz="2100" dirty="0">
              <a:solidFill>
                <a:srgbClr val="FF0000"/>
              </a:solidFill>
            </a:endParaRPr>
          </a:p>
          <a:p>
            <a:r>
              <a:rPr lang="en-US" sz="2400" dirty="0"/>
              <a:t>Explain an easy way to calculate 20% using mental math. </a:t>
            </a:r>
          </a:p>
        </p:txBody>
      </p:sp>
    </p:spTree>
    <p:extLst>
      <p:ext uri="{BB962C8B-B14F-4D97-AF65-F5344CB8AC3E}">
        <p14:creationId xmlns:p14="http://schemas.microsoft.com/office/powerpoint/2010/main" val="352234155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dirty="0" smtClean="0"/>
              <a:t>School </a:t>
            </a:r>
            <a:r>
              <a:rPr lang="en-US" dirty="0" smtClean="0"/>
              <a:t>Day </a:t>
            </a:r>
            <a:r>
              <a:rPr lang="en-US" dirty="0" smtClean="0"/>
              <a:t>139</a:t>
            </a:r>
            <a:endParaRPr lang="en-US" dirty="0"/>
          </a:p>
        </p:txBody>
      </p:sp>
      <p:sp>
        <p:nvSpPr>
          <p:cNvPr id="18435" name="Rectangle 3"/>
          <p:cNvSpPr>
            <a:spLocks noGrp="1" noChangeArrowheads="1"/>
          </p:cNvSpPr>
          <p:nvPr>
            <p:ph sz="quarter" idx="1"/>
          </p:nvPr>
        </p:nvSpPr>
        <p:spPr/>
        <p:txBody>
          <a:bodyPr>
            <a:normAutofit/>
          </a:bodyPr>
          <a:lstStyle/>
          <a:p>
            <a:r>
              <a:rPr lang="en-US" sz="2400" dirty="0"/>
              <a:t>At </a:t>
            </a:r>
            <a:r>
              <a:rPr lang="en-US" sz="2400" i="1" dirty="0"/>
              <a:t>R&amp;R Distribution </a:t>
            </a:r>
            <a:r>
              <a:rPr lang="en-US" sz="2400" dirty="0"/>
              <a:t>the products are sent out daily. Business is increasing and you are scheduling a new delivery route to improve efficiency. You need to find out how long it will take a driver to complete the route. You drive it yourself and start the route at 9:50 A.M. and finish at 2:05 P.M. How long does it take to drive the route? </a:t>
            </a:r>
            <a:endParaRPr lang="en-US" sz="2400" dirty="0" smtClean="0"/>
          </a:p>
          <a:p>
            <a:r>
              <a:rPr lang="en-US" sz="2400" dirty="0" smtClean="0"/>
              <a:t>What </a:t>
            </a:r>
            <a:r>
              <a:rPr lang="en-US" sz="2400" dirty="0"/>
              <a:t>factors might influence the route times on a </a:t>
            </a:r>
            <a:r>
              <a:rPr lang="en-US" sz="2400" dirty="0"/>
              <a:t>d</a:t>
            </a:r>
            <a:r>
              <a:rPr lang="en-US" sz="2400" dirty="0" smtClean="0"/>
              <a:t>ay </a:t>
            </a:r>
            <a:r>
              <a:rPr lang="en-US" sz="2400" dirty="0"/>
              <a:t>to </a:t>
            </a:r>
            <a:r>
              <a:rPr lang="en-US" sz="2400" dirty="0"/>
              <a:t>d</a:t>
            </a:r>
            <a:r>
              <a:rPr lang="en-US" sz="2400" dirty="0" smtClean="0"/>
              <a:t>ay </a:t>
            </a:r>
            <a:r>
              <a:rPr lang="en-US" sz="2400" dirty="0"/>
              <a:t>basis? Which factors can be controlled? Which cannot be controlled? How might these factors be accounted for in creating the schedule? </a:t>
            </a:r>
          </a:p>
          <a:p>
            <a:endParaRPr lang="en-US" dirty="0"/>
          </a:p>
        </p:txBody>
      </p:sp>
    </p:spTree>
    <p:extLst>
      <p:ext uri="{BB962C8B-B14F-4D97-AF65-F5344CB8AC3E}">
        <p14:creationId xmlns:p14="http://schemas.microsoft.com/office/powerpoint/2010/main" val="848419951"/>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a:t>
            </a:r>
            <a:r>
              <a:rPr lang="en-US" dirty="0" smtClean="0"/>
              <a:t>Day </a:t>
            </a:r>
            <a:r>
              <a:rPr lang="en-US" dirty="0" smtClean="0"/>
              <a:t>139</a:t>
            </a:r>
            <a:endParaRPr lang="en-US" dirty="0"/>
          </a:p>
        </p:txBody>
      </p:sp>
      <p:sp>
        <p:nvSpPr>
          <p:cNvPr id="3" name="Content Placeholder 2"/>
          <p:cNvSpPr>
            <a:spLocks noGrp="1"/>
          </p:cNvSpPr>
          <p:nvPr>
            <p:ph sz="quarter" idx="1"/>
          </p:nvPr>
        </p:nvSpPr>
        <p:spPr/>
        <p:txBody>
          <a:bodyPr/>
          <a:lstStyle/>
          <a:p>
            <a:r>
              <a:rPr lang="en-US" sz="2800" dirty="0"/>
              <a:t>How long does it take to drive the route? </a:t>
            </a:r>
            <a:endParaRPr lang="en-US" sz="2800" dirty="0" smtClean="0"/>
          </a:p>
          <a:p>
            <a:pPr lvl="1"/>
            <a:r>
              <a:rPr lang="en-US" sz="2500" dirty="0" smtClean="0">
                <a:solidFill>
                  <a:srgbClr val="FF0000"/>
                </a:solidFill>
              </a:rPr>
              <a:t>4 </a:t>
            </a:r>
            <a:r>
              <a:rPr lang="en-US" sz="2500" dirty="0" err="1" smtClean="0">
                <a:solidFill>
                  <a:srgbClr val="FF0000"/>
                </a:solidFill>
              </a:rPr>
              <a:t>hrs</a:t>
            </a:r>
            <a:r>
              <a:rPr lang="en-US" sz="2500" dirty="0" smtClean="0">
                <a:solidFill>
                  <a:srgbClr val="FF0000"/>
                </a:solidFill>
              </a:rPr>
              <a:t> 15 min or 4 ¼ </a:t>
            </a:r>
            <a:r>
              <a:rPr lang="en-US" sz="2500" dirty="0" err="1" smtClean="0">
                <a:solidFill>
                  <a:srgbClr val="FF0000"/>
                </a:solidFill>
              </a:rPr>
              <a:t>hrs</a:t>
            </a:r>
            <a:endParaRPr lang="en-US" sz="2500" dirty="0">
              <a:solidFill>
                <a:srgbClr val="FF0000"/>
              </a:solidFill>
            </a:endParaRPr>
          </a:p>
          <a:p>
            <a:r>
              <a:rPr lang="en-US" sz="2800" dirty="0"/>
              <a:t>What factors might influence the route times on a </a:t>
            </a:r>
            <a:r>
              <a:rPr lang="en-US" sz="2800" dirty="0"/>
              <a:t>d</a:t>
            </a:r>
            <a:r>
              <a:rPr lang="en-US" sz="2800" dirty="0" smtClean="0"/>
              <a:t>ay </a:t>
            </a:r>
            <a:r>
              <a:rPr lang="en-US" sz="2800" dirty="0"/>
              <a:t>to </a:t>
            </a:r>
            <a:r>
              <a:rPr lang="en-US" sz="2800" dirty="0"/>
              <a:t>d</a:t>
            </a:r>
            <a:r>
              <a:rPr lang="en-US" sz="2800" dirty="0" smtClean="0"/>
              <a:t>ay </a:t>
            </a:r>
            <a:r>
              <a:rPr lang="en-US" sz="2800" dirty="0"/>
              <a:t>basis? </a:t>
            </a:r>
            <a:endParaRPr lang="en-US" sz="2800" dirty="0" smtClean="0"/>
          </a:p>
          <a:p>
            <a:r>
              <a:rPr lang="en-US" sz="2800" dirty="0" smtClean="0"/>
              <a:t>Which </a:t>
            </a:r>
            <a:r>
              <a:rPr lang="en-US" sz="2800" dirty="0"/>
              <a:t>factors can be controlled? </a:t>
            </a:r>
            <a:endParaRPr lang="en-US" sz="2800" dirty="0" smtClean="0"/>
          </a:p>
          <a:p>
            <a:r>
              <a:rPr lang="en-US" sz="2800" dirty="0" smtClean="0"/>
              <a:t>Which </a:t>
            </a:r>
            <a:r>
              <a:rPr lang="en-US" sz="2800" dirty="0"/>
              <a:t>cannot be controlled? </a:t>
            </a:r>
            <a:endParaRPr lang="en-US" sz="2800" dirty="0" smtClean="0"/>
          </a:p>
          <a:p>
            <a:r>
              <a:rPr lang="en-US" sz="2800" dirty="0" smtClean="0"/>
              <a:t>How </a:t>
            </a:r>
            <a:r>
              <a:rPr lang="en-US" sz="2800" dirty="0"/>
              <a:t>might these factors be accounted for in creating the schedule? </a:t>
            </a:r>
          </a:p>
          <a:p>
            <a:endParaRPr lang="en-US" dirty="0"/>
          </a:p>
        </p:txBody>
      </p:sp>
    </p:spTree>
    <p:extLst>
      <p:ext uri="{BB962C8B-B14F-4D97-AF65-F5344CB8AC3E}">
        <p14:creationId xmlns:p14="http://schemas.microsoft.com/office/powerpoint/2010/main" val="313857824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1_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2011</TotalTime>
  <Words>12188</Words>
  <Application>Microsoft Office PowerPoint</Application>
  <PresentationFormat>On-screen Show (4:3)</PresentationFormat>
  <Paragraphs>771</Paragraphs>
  <Slides>181</Slides>
  <Notes>0</Notes>
  <HiddenSlides>0</HiddenSlides>
  <MMClips>0</MMClips>
  <ScaleCrop>false</ScaleCrop>
  <HeadingPairs>
    <vt:vector size="4" baseType="variant">
      <vt:variant>
        <vt:lpstr>Theme</vt:lpstr>
      </vt:variant>
      <vt:variant>
        <vt:i4>2</vt:i4>
      </vt:variant>
      <vt:variant>
        <vt:lpstr>Slide Titles</vt:lpstr>
      </vt:variant>
      <vt:variant>
        <vt:i4>181</vt:i4>
      </vt:variant>
    </vt:vector>
  </HeadingPairs>
  <TitlesOfParts>
    <vt:vector size="183" baseType="lpstr">
      <vt:lpstr>1_Essential</vt:lpstr>
      <vt:lpstr>Origin</vt:lpstr>
      <vt:lpstr>Problem of the Day</vt:lpstr>
      <vt:lpstr>School Day 91</vt:lpstr>
      <vt:lpstr>Solution for Day 91</vt:lpstr>
      <vt:lpstr>School Day 92</vt:lpstr>
      <vt:lpstr>Solution for Day 92</vt:lpstr>
      <vt:lpstr>School Day 93</vt:lpstr>
      <vt:lpstr>Solution for Day 93</vt:lpstr>
      <vt:lpstr>School Day 94</vt:lpstr>
      <vt:lpstr>Solution to Day 94</vt:lpstr>
      <vt:lpstr>School Day 95</vt:lpstr>
      <vt:lpstr>Solution to Day 95</vt:lpstr>
      <vt:lpstr>School Day 96</vt:lpstr>
      <vt:lpstr>Solution for Day 96</vt:lpstr>
      <vt:lpstr>School Day 97</vt:lpstr>
      <vt:lpstr>Solution to Day 97 </vt:lpstr>
      <vt:lpstr>School Day 98</vt:lpstr>
      <vt:lpstr>Solution for Day 98</vt:lpstr>
      <vt:lpstr>School Day 99</vt:lpstr>
      <vt:lpstr>Solution for Day 99</vt:lpstr>
      <vt:lpstr>School Day 100</vt:lpstr>
      <vt:lpstr>Solution for Day 100</vt:lpstr>
      <vt:lpstr>School Day 101</vt:lpstr>
      <vt:lpstr>Solution to Day 101</vt:lpstr>
      <vt:lpstr>School Day 102</vt:lpstr>
      <vt:lpstr>Solution for Day 102</vt:lpstr>
      <vt:lpstr>School Day 103</vt:lpstr>
      <vt:lpstr>Solution for Day 103</vt:lpstr>
      <vt:lpstr>School Day 104</vt:lpstr>
      <vt:lpstr>Solution for Day 104</vt:lpstr>
      <vt:lpstr>School Day 105</vt:lpstr>
      <vt:lpstr>Solution for Day 105</vt:lpstr>
      <vt:lpstr>School Day 106</vt:lpstr>
      <vt:lpstr>Solution to Day 106</vt:lpstr>
      <vt:lpstr>School Day 107</vt:lpstr>
      <vt:lpstr>Solution for Day 107</vt:lpstr>
      <vt:lpstr>School Day 108</vt:lpstr>
      <vt:lpstr>Solution to Day 108</vt:lpstr>
      <vt:lpstr>School Day 109</vt:lpstr>
      <vt:lpstr>Solution to Day 109</vt:lpstr>
      <vt:lpstr>School Day 110</vt:lpstr>
      <vt:lpstr>Solution to Day 110</vt:lpstr>
      <vt:lpstr>School Day 111</vt:lpstr>
      <vt:lpstr>Solution to Day 111</vt:lpstr>
      <vt:lpstr>School Day 112</vt:lpstr>
      <vt:lpstr>Solution for Day 112</vt:lpstr>
      <vt:lpstr>School Day 113</vt:lpstr>
      <vt:lpstr>Solution to Day 113</vt:lpstr>
      <vt:lpstr>School Day 114</vt:lpstr>
      <vt:lpstr>Solution for Day 114</vt:lpstr>
      <vt:lpstr>School Day 115</vt:lpstr>
      <vt:lpstr>Solution for Day 115</vt:lpstr>
      <vt:lpstr>School Day 116</vt:lpstr>
      <vt:lpstr>Solution for Day 116</vt:lpstr>
      <vt:lpstr>School Day 117</vt:lpstr>
      <vt:lpstr>Solution to Day 117</vt:lpstr>
      <vt:lpstr>School Day 118</vt:lpstr>
      <vt:lpstr>Solution for Day 118</vt:lpstr>
      <vt:lpstr>School Day 119</vt:lpstr>
      <vt:lpstr>Solution for Day 119</vt:lpstr>
      <vt:lpstr>School Day 120</vt:lpstr>
      <vt:lpstr>Solution for Day 120</vt:lpstr>
      <vt:lpstr>School Day 121</vt:lpstr>
      <vt:lpstr>Solution for Day 121</vt:lpstr>
      <vt:lpstr>School Day 122</vt:lpstr>
      <vt:lpstr>Solution for Day 122</vt:lpstr>
      <vt:lpstr>School Day 123</vt:lpstr>
      <vt:lpstr>Solution for Day 123</vt:lpstr>
      <vt:lpstr>School Day 124</vt:lpstr>
      <vt:lpstr>Solution for Day 124</vt:lpstr>
      <vt:lpstr>School Day 125</vt:lpstr>
      <vt:lpstr>Solution for Day 125</vt:lpstr>
      <vt:lpstr>School Day 126</vt:lpstr>
      <vt:lpstr>Solution for Day 126</vt:lpstr>
      <vt:lpstr>School Day 127</vt:lpstr>
      <vt:lpstr>Solution for Day 127 </vt:lpstr>
      <vt:lpstr>School Day 128</vt:lpstr>
      <vt:lpstr>Solution for Day 128</vt:lpstr>
      <vt:lpstr>School Day 129</vt:lpstr>
      <vt:lpstr>Solution for Day 129</vt:lpstr>
      <vt:lpstr>School Day 130</vt:lpstr>
      <vt:lpstr>Solution for Day 130</vt:lpstr>
      <vt:lpstr>School Day 131</vt:lpstr>
      <vt:lpstr>Solution Day 131</vt:lpstr>
      <vt:lpstr>School Day 132</vt:lpstr>
      <vt:lpstr>Solutin Day 132</vt:lpstr>
      <vt:lpstr>School Day 133</vt:lpstr>
      <vt:lpstr>Solution to Day 133</vt:lpstr>
      <vt:lpstr>School Day 134</vt:lpstr>
      <vt:lpstr>Solution to Day 134</vt:lpstr>
      <vt:lpstr>School Day 135</vt:lpstr>
      <vt:lpstr>Solution to Day 135</vt:lpstr>
      <vt:lpstr>School Day 136</vt:lpstr>
      <vt:lpstr>Solution to Day 136</vt:lpstr>
      <vt:lpstr>School Day 137</vt:lpstr>
      <vt:lpstr>Solution to Day 137</vt:lpstr>
      <vt:lpstr>School Day 138</vt:lpstr>
      <vt:lpstr>Solution for Day 138</vt:lpstr>
      <vt:lpstr>School Day 139</vt:lpstr>
      <vt:lpstr>Solution for Day 139</vt:lpstr>
      <vt:lpstr>School Day 140</vt:lpstr>
      <vt:lpstr>Solution for dat 140</vt:lpstr>
      <vt:lpstr>School Day 141</vt:lpstr>
      <vt:lpstr>Solution for Day 141</vt:lpstr>
      <vt:lpstr>School Day 142</vt:lpstr>
      <vt:lpstr>Solution to Day 142</vt:lpstr>
      <vt:lpstr>School Day 143</vt:lpstr>
      <vt:lpstr>Solution for Day 143</vt:lpstr>
      <vt:lpstr>School Day 144</vt:lpstr>
      <vt:lpstr>Solution for Day 144</vt:lpstr>
      <vt:lpstr>School Day 145</vt:lpstr>
      <vt:lpstr>Solution for Day 145</vt:lpstr>
      <vt:lpstr>School Day 146</vt:lpstr>
      <vt:lpstr>Solution for Day 146</vt:lpstr>
      <vt:lpstr>School Day 147</vt:lpstr>
      <vt:lpstr>Solution for Day 147</vt:lpstr>
      <vt:lpstr>School Day 148</vt:lpstr>
      <vt:lpstr>Solution for Day 148</vt:lpstr>
      <vt:lpstr>School Day 149</vt:lpstr>
      <vt:lpstr>Solution for Day 149</vt:lpstr>
      <vt:lpstr>School Day 150</vt:lpstr>
      <vt:lpstr>Solution to Day 150</vt:lpstr>
      <vt:lpstr>School Day 151</vt:lpstr>
      <vt:lpstr>Solution for Day 151</vt:lpstr>
      <vt:lpstr>School Day 152</vt:lpstr>
      <vt:lpstr>Solution to Day 152</vt:lpstr>
      <vt:lpstr>School Day 153</vt:lpstr>
      <vt:lpstr>School Day 153</vt:lpstr>
      <vt:lpstr>School Day 154</vt:lpstr>
      <vt:lpstr>Solution to Day 154</vt:lpstr>
      <vt:lpstr>School Day 155</vt:lpstr>
      <vt:lpstr>Solution for Day 155</vt:lpstr>
      <vt:lpstr>School Day 156</vt:lpstr>
      <vt:lpstr>Solution to Day 156</vt:lpstr>
      <vt:lpstr>School Day 157</vt:lpstr>
      <vt:lpstr>Solution for Day 157</vt:lpstr>
      <vt:lpstr>School Day 158</vt:lpstr>
      <vt:lpstr>Solution for Day 158</vt:lpstr>
      <vt:lpstr>School Day 159</vt:lpstr>
      <vt:lpstr>Solution for Day 159</vt:lpstr>
      <vt:lpstr>School Day 160</vt:lpstr>
      <vt:lpstr>Solution for Day 160</vt:lpstr>
      <vt:lpstr>School Day 161</vt:lpstr>
      <vt:lpstr>Solution for Day 161</vt:lpstr>
      <vt:lpstr>School Day 162</vt:lpstr>
      <vt:lpstr>Solution to Day 162</vt:lpstr>
      <vt:lpstr>School Day 163</vt:lpstr>
      <vt:lpstr>Solution to Day 168</vt:lpstr>
      <vt:lpstr>School Day 164</vt:lpstr>
      <vt:lpstr>Solution for Day 164</vt:lpstr>
      <vt:lpstr>School Day 165</vt:lpstr>
      <vt:lpstr>Solution to Day 165</vt:lpstr>
      <vt:lpstr>School Day 166</vt:lpstr>
      <vt:lpstr>Solution to Day 166</vt:lpstr>
      <vt:lpstr>School Day 167</vt:lpstr>
      <vt:lpstr>Solution to Day 167</vt:lpstr>
      <vt:lpstr>School Day 168</vt:lpstr>
      <vt:lpstr>Solution to Day 168</vt:lpstr>
      <vt:lpstr>School Day 169</vt:lpstr>
      <vt:lpstr>Solution to Day 169</vt:lpstr>
      <vt:lpstr>School Day 170</vt:lpstr>
      <vt:lpstr>Solution to Day 170</vt:lpstr>
      <vt:lpstr>School Day 171</vt:lpstr>
      <vt:lpstr>Solution to Day 171</vt:lpstr>
      <vt:lpstr>School Day 172</vt:lpstr>
      <vt:lpstr>Solution to Day 172</vt:lpstr>
      <vt:lpstr>School Day 173</vt:lpstr>
      <vt:lpstr>Solution for Day 173</vt:lpstr>
      <vt:lpstr>School Day 174</vt:lpstr>
      <vt:lpstr>Solution to Day 174</vt:lpstr>
      <vt:lpstr>School Day 175</vt:lpstr>
      <vt:lpstr>Solution to Day 175</vt:lpstr>
      <vt:lpstr>School Day 176</vt:lpstr>
      <vt:lpstr>Solution to Day 176</vt:lpstr>
      <vt:lpstr>School Day 177</vt:lpstr>
      <vt:lpstr>Solution to Day 177</vt:lpstr>
      <vt:lpstr>School Day 178</vt:lpstr>
      <vt:lpstr>Solution to Day 178</vt:lpstr>
      <vt:lpstr>School Day 179</vt:lpstr>
      <vt:lpstr>Solution to Day 179</vt:lpstr>
      <vt:lpstr>School Day 180</vt:lpstr>
      <vt:lpstr>Solution to Day 180</vt:lpstr>
    </vt:vector>
  </TitlesOfParts>
  <Company>Monroe Career And Technical Institute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 of the Day</dc:title>
  <dc:creator>Michelle Bonser</dc:creator>
  <cp:lastModifiedBy>Owner</cp:lastModifiedBy>
  <cp:revision>104</cp:revision>
  <dcterms:created xsi:type="dcterms:W3CDTF">2014-06-12T17:42:18Z</dcterms:created>
  <dcterms:modified xsi:type="dcterms:W3CDTF">2015-01-27T21:07:23Z</dcterms:modified>
</cp:coreProperties>
</file>